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96" r:id="rId2"/>
    <p:sldId id="368" r:id="rId3"/>
    <p:sldId id="343" r:id="rId4"/>
    <p:sldId id="345" r:id="rId5"/>
    <p:sldId id="346" r:id="rId6"/>
    <p:sldId id="347" r:id="rId7"/>
    <p:sldId id="351" r:id="rId8"/>
    <p:sldId id="349" r:id="rId9"/>
    <p:sldId id="370" r:id="rId10"/>
    <p:sldId id="353" r:id="rId11"/>
    <p:sldId id="352" r:id="rId12"/>
    <p:sldId id="354" r:id="rId13"/>
    <p:sldId id="320" r:id="rId14"/>
    <p:sldId id="357" r:id="rId15"/>
    <p:sldId id="359" r:id="rId16"/>
    <p:sldId id="358" r:id="rId17"/>
    <p:sldId id="369" r:id="rId18"/>
    <p:sldId id="356" r:id="rId19"/>
    <p:sldId id="365" r:id="rId20"/>
    <p:sldId id="355" r:id="rId21"/>
    <p:sldId id="362" r:id="rId22"/>
    <p:sldId id="363" r:id="rId23"/>
    <p:sldId id="361" r:id="rId24"/>
    <p:sldId id="364" r:id="rId25"/>
    <p:sldId id="360" r:id="rId26"/>
    <p:sldId id="348" r:id="rId27"/>
    <p:sldId id="322" r:id="rId28"/>
    <p:sldId id="323" r:id="rId29"/>
    <p:sldId id="324" r:id="rId30"/>
    <p:sldId id="341" r:id="rId31"/>
    <p:sldId id="367" r:id="rId32"/>
    <p:sldId id="36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3A8F"/>
    <a:srgbClr val="9F2F78"/>
    <a:srgbClr val="000000"/>
    <a:srgbClr val="E01674"/>
    <a:srgbClr val="4D6BB4"/>
    <a:srgbClr val="9037A7"/>
    <a:srgbClr val="DA6200"/>
    <a:srgbClr val="0CE78C"/>
    <a:srgbClr val="A797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91" autoAdjust="0"/>
    <p:restoredTop sz="84150" autoAdjust="0"/>
  </p:normalViewPr>
  <p:slideViewPr>
    <p:cSldViewPr snapToGrid="0">
      <p:cViewPr varScale="1">
        <p:scale>
          <a:sx n="115" d="100"/>
          <a:sy n="115" d="100"/>
        </p:scale>
        <p:origin x="1880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8232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6" d="100"/>
          <a:sy n="136" d="100"/>
        </p:scale>
        <p:origin x="3824" y="21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5248A9-5DD5-4642-BF72-7A17E294B718}" type="doc">
      <dgm:prSet loTypeId="urn:microsoft.com/office/officeart/2005/8/layout/list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FCCBA9-DE31-3943-992C-D275868B0AC7}">
      <dgm:prSet custT="1"/>
      <dgm:spPr/>
      <dgm:t>
        <a:bodyPr/>
        <a:lstStyle/>
        <a:p>
          <a:r>
            <a:rPr lang="en-US" sz="2000" dirty="0"/>
            <a:t>Filter noise points</a:t>
          </a:r>
        </a:p>
      </dgm:t>
    </dgm:pt>
    <dgm:pt modelId="{2750B193-CC7C-344F-89EC-B02C4932785A}" type="parTrans" cxnId="{E7FBCE0C-4BA9-4446-B7C2-107A0A39C949}">
      <dgm:prSet/>
      <dgm:spPr/>
      <dgm:t>
        <a:bodyPr/>
        <a:lstStyle/>
        <a:p>
          <a:endParaRPr lang="en-US"/>
        </a:p>
      </dgm:t>
    </dgm:pt>
    <dgm:pt modelId="{EFBDFB02-1BEA-874D-96C9-3970430D285F}" type="sibTrans" cxnId="{E7FBCE0C-4BA9-4446-B7C2-107A0A39C949}">
      <dgm:prSet/>
      <dgm:spPr/>
      <dgm:t>
        <a:bodyPr/>
        <a:lstStyle/>
        <a:p>
          <a:endParaRPr lang="en-US"/>
        </a:p>
      </dgm:t>
    </dgm:pt>
    <dgm:pt modelId="{BC8BA416-3A9A-6A47-A789-C6F932D5687F}">
      <dgm:prSet custT="1"/>
      <dgm:spPr/>
      <dgm:t>
        <a:bodyPr/>
        <a:lstStyle/>
        <a:p>
          <a:r>
            <a:rPr lang="en-US" sz="2000" kern="1200" dirty="0"/>
            <a:t>Find Nearest </a:t>
          </a:r>
          <a:r>
            <a:rPr lang="en-US" sz="2000" kern="1200" dirty="0">
              <a:solidFill>
                <a:srgbClr val="FFFFFF"/>
              </a:solidFill>
              <a:latin typeface="Avenir Book"/>
              <a:ea typeface="+mn-ea"/>
              <a:cs typeface="+mn-cs"/>
            </a:rPr>
            <a:t>edges</a:t>
          </a:r>
          <a:r>
            <a:rPr lang="en-US" sz="2000" kern="1200" dirty="0"/>
            <a:t> as Candidate</a:t>
          </a:r>
        </a:p>
      </dgm:t>
    </dgm:pt>
    <dgm:pt modelId="{649BA180-854F-B34D-9C18-B8CE59D8C821}" type="parTrans" cxnId="{9DCD5BF2-4BFE-8F4E-8A46-20E32D9CD581}">
      <dgm:prSet/>
      <dgm:spPr/>
      <dgm:t>
        <a:bodyPr/>
        <a:lstStyle/>
        <a:p>
          <a:endParaRPr lang="en-US"/>
        </a:p>
      </dgm:t>
    </dgm:pt>
    <dgm:pt modelId="{2EB3133B-DBD2-7340-B383-D5DDC0F45EEA}" type="sibTrans" cxnId="{9DCD5BF2-4BFE-8F4E-8A46-20E32D9CD581}">
      <dgm:prSet/>
      <dgm:spPr/>
      <dgm:t>
        <a:bodyPr/>
        <a:lstStyle/>
        <a:p>
          <a:endParaRPr lang="en-US"/>
        </a:p>
      </dgm:t>
    </dgm:pt>
    <dgm:pt modelId="{84C40CCB-4CAA-BA4D-A258-327D8CA2A124}">
      <dgm:prSet/>
      <dgm:spPr/>
      <dgm:t>
        <a:bodyPr/>
        <a:lstStyle/>
        <a:p>
          <a:r>
            <a:rPr lang="en-US" dirty="0"/>
            <a:t>Consider Connectivity</a:t>
          </a:r>
        </a:p>
      </dgm:t>
    </dgm:pt>
    <dgm:pt modelId="{BFE24355-DBB9-1E4E-A466-4A374A788358}" type="parTrans" cxnId="{8DD9B0A6-1C4E-7F4E-8CA2-5690826F64E2}">
      <dgm:prSet/>
      <dgm:spPr/>
      <dgm:t>
        <a:bodyPr/>
        <a:lstStyle/>
        <a:p>
          <a:endParaRPr lang="en-US"/>
        </a:p>
      </dgm:t>
    </dgm:pt>
    <dgm:pt modelId="{6064E1CB-D1ED-B24D-8CDA-1402CABA5D4E}" type="sibTrans" cxnId="{8DD9B0A6-1C4E-7F4E-8CA2-5690826F64E2}">
      <dgm:prSet/>
      <dgm:spPr/>
      <dgm:t>
        <a:bodyPr/>
        <a:lstStyle/>
        <a:p>
          <a:endParaRPr lang="en-US"/>
        </a:p>
      </dgm:t>
    </dgm:pt>
    <dgm:pt modelId="{846B3E84-C165-8B4A-BABC-7D7D027B4F2C}">
      <dgm:prSet/>
      <dgm:spPr/>
      <dgm:t>
        <a:bodyPr/>
        <a:lstStyle/>
        <a:p>
          <a:r>
            <a:rPr lang="en-US" dirty="0"/>
            <a:t>Optimal path</a:t>
          </a:r>
        </a:p>
      </dgm:t>
    </dgm:pt>
    <dgm:pt modelId="{63A091E9-3532-E94D-BD2D-0A835FB9FBCC}" type="parTrans" cxnId="{0517C1DF-B230-0147-9B87-3FC62D6C435A}">
      <dgm:prSet/>
      <dgm:spPr/>
      <dgm:t>
        <a:bodyPr/>
        <a:lstStyle/>
        <a:p>
          <a:endParaRPr lang="en-US"/>
        </a:p>
      </dgm:t>
    </dgm:pt>
    <dgm:pt modelId="{840F85FD-8298-DE46-9945-1047676C9CA7}" type="sibTrans" cxnId="{0517C1DF-B230-0147-9B87-3FC62D6C435A}">
      <dgm:prSet/>
      <dgm:spPr/>
      <dgm:t>
        <a:bodyPr/>
        <a:lstStyle/>
        <a:p>
          <a:endParaRPr lang="en-US"/>
        </a:p>
      </dgm:t>
    </dgm:pt>
    <dgm:pt modelId="{9F8BA051-5353-7A49-959B-8EB9E70A0794}" type="pres">
      <dgm:prSet presAssocID="{2B5248A9-5DD5-4642-BF72-7A17E294B718}" presName="linear" presStyleCnt="0">
        <dgm:presLayoutVars>
          <dgm:dir/>
          <dgm:animLvl val="lvl"/>
          <dgm:resizeHandles val="exact"/>
        </dgm:presLayoutVars>
      </dgm:prSet>
      <dgm:spPr/>
    </dgm:pt>
    <dgm:pt modelId="{FDC678F7-6760-194D-AE0B-62AA59FEEEB4}" type="pres">
      <dgm:prSet presAssocID="{A4FCCBA9-DE31-3943-992C-D275868B0AC7}" presName="parentLin" presStyleCnt="0"/>
      <dgm:spPr/>
    </dgm:pt>
    <dgm:pt modelId="{95EC64B4-14DC-8040-99A0-4E7F01F7134F}" type="pres">
      <dgm:prSet presAssocID="{A4FCCBA9-DE31-3943-992C-D275868B0AC7}" presName="parentLeftMargin" presStyleLbl="node1" presStyleIdx="0" presStyleCnt="4"/>
      <dgm:spPr/>
    </dgm:pt>
    <dgm:pt modelId="{2F0778EE-72DD-7B4F-9CD4-4AC82E44EAAF}" type="pres">
      <dgm:prSet presAssocID="{A4FCCBA9-DE31-3943-992C-D275868B0AC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E682F95-B723-D342-A9FB-90C8DDD0DA5C}" type="pres">
      <dgm:prSet presAssocID="{A4FCCBA9-DE31-3943-992C-D275868B0AC7}" presName="negativeSpace" presStyleCnt="0"/>
      <dgm:spPr/>
    </dgm:pt>
    <dgm:pt modelId="{27053B7F-CFC0-9649-902F-F41DF67167FD}" type="pres">
      <dgm:prSet presAssocID="{A4FCCBA9-DE31-3943-992C-D275868B0AC7}" presName="childText" presStyleLbl="conFgAcc1" presStyleIdx="0" presStyleCnt="4">
        <dgm:presLayoutVars>
          <dgm:bulletEnabled val="1"/>
        </dgm:presLayoutVars>
      </dgm:prSet>
      <dgm:spPr/>
    </dgm:pt>
    <dgm:pt modelId="{D18D0FAD-FF0C-7E44-82A0-CE0CA29FB288}" type="pres">
      <dgm:prSet presAssocID="{EFBDFB02-1BEA-874D-96C9-3970430D285F}" presName="spaceBetweenRectangles" presStyleCnt="0"/>
      <dgm:spPr/>
    </dgm:pt>
    <dgm:pt modelId="{51CED374-CD6D-1144-BF18-B3FFE82936F9}" type="pres">
      <dgm:prSet presAssocID="{BC8BA416-3A9A-6A47-A789-C6F932D5687F}" presName="parentLin" presStyleCnt="0"/>
      <dgm:spPr/>
    </dgm:pt>
    <dgm:pt modelId="{2158905B-71E2-9345-98A4-9BF810AFBE14}" type="pres">
      <dgm:prSet presAssocID="{BC8BA416-3A9A-6A47-A789-C6F932D5687F}" presName="parentLeftMargin" presStyleLbl="node1" presStyleIdx="0" presStyleCnt="4"/>
      <dgm:spPr/>
    </dgm:pt>
    <dgm:pt modelId="{4E353B0E-76AA-524B-9684-EFD678782009}" type="pres">
      <dgm:prSet presAssocID="{BC8BA416-3A9A-6A47-A789-C6F932D5687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5FCA003-DEA3-4A4A-9C40-892EC2585C11}" type="pres">
      <dgm:prSet presAssocID="{BC8BA416-3A9A-6A47-A789-C6F932D5687F}" presName="negativeSpace" presStyleCnt="0"/>
      <dgm:spPr/>
    </dgm:pt>
    <dgm:pt modelId="{C496D8C5-DD84-C24A-8684-88BAEBE98BA0}" type="pres">
      <dgm:prSet presAssocID="{BC8BA416-3A9A-6A47-A789-C6F932D5687F}" presName="childText" presStyleLbl="conFgAcc1" presStyleIdx="1" presStyleCnt="4">
        <dgm:presLayoutVars>
          <dgm:bulletEnabled val="1"/>
        </dgm:presLayoutVars>
      </dgm:prSet>
      <dgm:spPr/>
    </dgm:pt>
    <dgm:pt modelId="{E6D0043C-C242-3C4C-A4C8-52822A9F4283}" type="pres">
      <dgm:prSet presAssocID="{2EB3133B-DBD2-7340-B383-D5DDC0F45EEA}" presName="spaceBetweenRectangles" presStyleCnt="0"/>
      <dgm:spPr/>
    </dgm:pt>
    <dgm:pt modelId="{0ED27B17-A25C-684A-AAB1-1B80FC33ABF9}" type="pres">
      <dgm:prSet presAssocID="{84C40CCB-4CAA-BA4D-A258-327D8CA2A124}" presName="parentLin" presStyleCnt="0"/>
      <dgm:spPr/>
    </dgm:pt>
    <dgm:pt modelId="{92E1E44F-DCFA-1F43-AC00-ADDB5A36BAAF}" type="pres">
      <dgm:prSet presAssocID="{84C40CCB-4CAA-BA4D-A258-327D8CA2A124}" presName="parentLeftMargin" presStyleLbl="node1" presStyleIdx="1" presStyleCnt="4"/>
      <dgm:spPr/>
    </dgm:pt>
    <dgm:pt modelId="{CEBF0C0A-E720-1E4B-9211-7518186DB340}" type="pres">
      <dgm:prSet presAssocID="{84C40CCB-4CAA-BA4D-A258-327D8CA2A12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C32CA85-4BCD-BD40-AE02-2E83DCDB3FE3}" type="pres">
      <dgm:prSet presAssocID="{84C40CCB-4CAA-BA4D-A258-327D8CA2A124}" presName="negativeSpace" presStyleCnt="0"/>
      <dgm:spPr/>
    </dgm:pt>
    <dgm:pt modelId="{2E125013-6B7C-1649-B1C1-723E5BCDAE62}" type="pres">
      <dgm:prSet presAssocID="{84C40CCB-4CAA-BA4D-A258-327D8CA2A124}" presName="childText" presStyleLbl="conFgAcc1" presStyleIdx="2" presStyleCnt="4">
        <dgm:presLayoutVars>
          <dgm:bulletEnabled val="1"/>
        </dgm:presLayoutVars>
      </dgm:prSet>
      <dgm:spPr/>
    </dgm:pt>
    <dgm:pt modelId="{377E5D20-D643-5843-903F-D29763EFA4A3}" type="pres">
      <dgm:prSet presAssocID="{6064E1CB-D1ED-B24D-8CDA-1402CABA5D4E}" presName="spaceBetweenRectangles" presStyleCnt="0"/>
      <dgm:spPr/>
    </dgm:pt>
    <dgm:pt modelId="{68F7FD06-530B-2143-B773-BA89ECE4D587}" type="pres">
      <dgm:prSet presAssocID="{846B3E84-C165-8B4A-BABC-7D7D027B4F2C}" presName="parentLin" presStyleCnt="0"/>
      <dgm:spPr/>
    </dgm:pt>
    <dgm:pt modelId="{F40FDEAC-AA7E-7C44-9B3A-545A543F4DA8}" type="pres">
      <dgm:prSet presAssocID="{846B3E84-C165-8B4A-BABC-7D7D027B4F2C}" presName="parentLeftMargin" presStyleLbl="node1" presStyleIdx="2" presStyleCnt="4"/>
      <dgm:spPr/>
    </dgm:pt>
    <dgm:pt modelId="{04AE707A-5823-DE4B-B1FB-329E9482B8F9}" type="pres">
      <dgm:prSet presAssocID="{846B3E84-C165-8B4A-BABC-7D7D027B4F2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67C6DF3C-5E41-3043-BCE9-1D706D85B8F2}" type="pres">
      <dgm:prSet presAssocID="{846B3E84-C165-8B4A-BABC-7D7D027B4F2C}" presName="negativeSpace" presStyleCnt="0"/>
      <dgm:spPr/>
    </dgm:pt>
    <dgm:pt modelId="{7190E146-0178-A344-B5E2-2EAD21232CCA}" type="pres">
      <dgm:prSet presAssocID="{846B3E84-C165-8B4A-BABC-7D7D027B4F2C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E7FBCE0C-4BA9-4446-B7C2-107A0A39C949}" srcId="{2B5248A9-5DD5-4642-BF72-7A17E294B718}" destId="{A4FCCBA9-DE31-3943-992C-D275868B0AC7}" srcOrd="0" destOrd="0" parTransId="{2750B193-CC7C-344F-89EC-B02C4932785A}" sibTransId="{EFBDFB02-1BEA-874D-96C9-3970430D285F}"/>
    <dgm:cxn modelId="{97EFC227-4238-354F-9351-E6AE9B0787FC}" type="presOf" srcId="{846B3E84-C165-8B4A-BABC-7D7D027B4F2C}" destId="{F40FDEAC-AA7E-7C44-9B3A-545A543F4DA8}" srcOrd="0" destOrd="0" presId="urn:microsoft.com/office/officeart/2005/8/layout/list1"/>
    <dgm:cxn modelId="{3DB29831-9D91-8D47-BC2D-AF30A497BB24}" type="presOf" srcId="{A4FCCBA9-DE31-3943-992C-D275868B0AC7}" destId="{95EC64B4-14DC-8040-99A0-4E7F01F7134F}" srcOrd="0" destOrd="0" presId="urn:microsoft.com/office/officeart/2005/8/layout/list1"/>
    <dgm:cxn modelId="{1451B346-FAD5-0C4F-B810-9C6E86D0F30C}" type="presOf" srcId="{BC8BA416-3A9A-6A47-A789-C6F932D5687F}" destId="{4E353B0E-76AA-524B-9684-EFD678782009}" srcOrd="1" destOrd="0" presId="urn:microsoft.com/office/officeart/2005/8/layout/list1"/>
    <dgm:cxn modelId="{78903096-3942-5A48-ACA8-01A54604C7FB}" type="presOf" srcId="{BC8BA416-3A9A-6A47-A789-C6F932D5687F}" destId="{2158905B-71E2-9345-98A4-9BF810AFBE14}" srcOrd="0" destOrd="0" presId="urn:microsoft.com/office/officeart/2005/8/layout/list1"/>
    <dgm:cxn modelId="{8DD9B0A6-1C4E-7F4E-8CA2-5690826F64E2}" srcId="{2B5248A9-5DD5-4642-BF72-7A17E294B718}" destId="{84C40CCB-4CAA-BA4D-A258-327D8CA2A124}" srcOrd="2" destOrd="0" parTransId="{BFE24355-DBB9-1E4E-A466-4A374A788358}" sibTransId="{6064E1CB-D1ED-B24D-8CDA-1402CABA5D4E}"/>
    <dgm:cxn modelId="{513639AF-F4F9-BB49-9445-6F5CA6B0CDB1}" type="presOf" srcId="{A4FCCBA9-DE31-3943-992C-D275868B0AC7}" destId="{2F0778EE-72DD-7B4F-9CD4-4AC82E44EAAF}" srcOrd="1" destOrd="0" presId="urn:microsoft.com/office/officeart/2005/8/layout/list1"/>
    <dgm:cxn modelId="{120809B7-BB4B-1D4D-8A09-54A8798204B1}" type="presOf" srcId="{84C40CCB-4CAA-BA4D-A258-327D8CA2A124}" destId="{CEBF0C0A-E720-1E4B-9211-7518186DB340}" srcOrd="1" destOrd="0" presId="urn:microsoft.com/office/officeart/2005/8/layout/list1"/>
    <dgm:cxn modelId="{EA35D5CD-EB24-BA4A-A657-97DACB69B02E}" type="presOf" srcId="{2B5248A9-5DD5-4642-BF72-7A17E294B718}" destId="{9F8BA051-5353-7A49-959B-8EB9E70A0794}" srcOrd="0" destOrd="0" presId="urn:microsoft.com/office/officeart/2005/8/layout/list1"/>
    <dgm:cxn modelId="{0517C1DF-B230-0147-9B87-3FC62D6C435A}" srcId="{2B5248A9-5DD5-4642-BF72-7A17E294B718}" destId="{846B3E84-C165-8B4A-BABC-7D7D027B4F2C}" srcOrd="3" destOrd="0" parTransId="{63A091E9-3532-E94D-BD2D-0A835FB9FBCC}" sibTransId="{840F85FD-8298-DE46-9945-1047676C9CA7}"/>
    <dgm:cxn modelId="{E3F50DF1-37E1-A44F-849C-925C432F953A}" type="presOf" srcId="{84C40CCB-4CAA-BA4D-A258-327D8CA2A124}" destId="{92E1E44F-DCFA-1F43-AC00-ADDB5A36BAAF}" srcOrd="0" destOrd="0" presId="urn:microsoft.com/office/officeart/2005/8/layout/list1"/>
    <dgm:cxn modelId="{9DCD5BF2-4BFE-8F4E-8A46-20E32D9CD581}" srcId="{2B5248A9-5DD5-4642-BF72-7A17E294B718}" destId="{BC8BA416-3A9A-6A47-A789-C6F932D5687F}" srcOrd="1" destOrd="0" parTransId="{649BA180-854F-B34D-9C18-B8CE59D8C821}" sibTransId="{2EB3133B-DBD2-7340-B383-D5DDC0F45EEA}"/>
    <dgm:cxn modelId="{385E69F5-05F8-5A42-A4D4-B0E3018831B5}" type="presOf" srcId="{846B3E84-C165-8B4A-BABC-7D7D027B4F2C}" destId="{04AE707A-5823-DE4B-B1FB-329E9482B8F9}" srcOrd="1" destOrd="0" presId="urn:microsoft.com/office/officeart/2005/8/layout/list1"/>
    <dgm:cxn modelId="{FEE2722E-E2CC-644D-AF68-65D84A8EB01D}" type="presParOf" srcId="{9F8BA051-5353-7A49-959B-8EB9E70A0794}" destId="{FDC678F7-6760-194D-AE0B-62AA59FEEEB4}" srcOrd="0" destOrd="0" presId="urn:microsoft.com/office/officeart/2005/8/layout/list1"/>
    <dgm:cxn modelId="{FB7D43A6-BF91-A540-8215-86B04EA7F70C}" type="presParOf" srcId="{FDC678F7-6760-194D-AE0B-62AA59FEEEB4}" destId="{95EC64B4-14DC-8040-99A0-4E7F01F7134F}" srcOrd="0" destOrd="0" presId="urn:microsoft.com/office/officeart/2005/8/layout/list1"/>
    <dgm:cxn modelId="{D1F3C27D-FACB-0446-B6C7-54C754A6A5D3}" type="presParOf" srcId="{FDC678F7-6760-194D-AE0B-62AA59FEEEB4}" destId="{2F0778EE-72DD-7B4F-9CD4-4AC82E44EAAF}" srcOrd="1" destOrd="0" presId="urn:microsoft.com/office/officeart/2005/8/layout/list1"/>
    <dgm:cxn modelId="{446CAB16-2823-2D42-9164-C5A4EA57E5AF}" type="presParOf" srcId="{9F8BA051-5353-7A49-959B-8EB9E70A0794}" destId="{AE682F95-B723-D342-A9FB-90C8DDD0DA5C}" srcOrd="1" destOrd="0" presId="urn:microsoft.com/office/officeart/2005/8/layout/list1"/>
    <dgm:cxn modelId="{089DDBE2-C896-C74D-AC72-F92F1F97D172}" type="presParOf" srcId="{9F8BA051-5353-7A49-959B-8EB9E70A0794}" destId="{27053B7F-CFC0-9649-902F-F41DF67167FD}" srcOrd="2" destOrd="0" presId="urn:microsoft.com/office/officeart/2005/8/layout/list1"/>
    <dgm:cxn modelId="{AAAF56E8-B324-1D43-BB75-DE5FDDDAC977}" type="presParOf" srcId="{9F8BA051-5353-7A49-959B-8EB9E70A0794}" destId="{D18D0FAD-FF0C-7E44-82A0-CE0CA29FB288}" srcOrd="3" destOrd="0" presId="urn:microsoft.com/office/officeart/2005/8/layout/list1"/>
    <dgm:cxn modelId="{060911F9-6EA9-8E41-B681-762A9A07C1E1}" type="presParOf" srcId="{9F8BA051-5353-7A49-959B-8EB9E70A0794}" destId="{51CED374-CD6D-1144-BF18-B3FFE82936F9}" srcOrd="4" destOrd="0" presId="urn:microsoft.com/office/officeart/2005/8/layout/list1"/>
    <dgm:cxn modelId="{79946594-11CE-B444-ABDD-C1D23DC7D2A0}" type="presParOf" srcId="{51CED374-CD6D-1144-BF18-B3FFE82936F9}" destId="{2158905B-71E2-9345-98A4-9BF810AFBE14}" srcOrd="0" destOrd="0" presId="urn:microsoft.com/office/officeart/2005/8/layout/list1"/>
    <dgm:cxn modelId="{96CEA2EE-471D-B84F-B0F4-D337726F6DB1}" type="presParOf" srcId="{51CED374-CD6D-1144-BF18-B3FFE82936F9}" destId="{4E353B0E-76AA-524B-9684-EFD678782009}" srcOrd="1" destOrd="0" presId="urn:microsoft.com/office/officeart/2005/8/layout/list1"/>
    <dgm:cxn modelId="{A7541584-2C79-E641-B031-097152F57DBC}" type="presParOf" srcId="{9F8BA051-5353-7A49-959B-8EB9E70A0794}" destId="{65FCA003-DEA3-4A4A-9C40-892EC2585C11}" srcOrd="5" destOrd="0" presId="urn:microsoft.com/office/officeart/2005/8/layout/list1"/>
    <dgm:cxn modelId="{F49330DA-B783-A24B-95FE-B32D449C9E64}" type="presParOf" srcId="{9F8BA051-5353-7A49-959B-8EB9E70A0794}" destId="{C496D8C5-DD84-C24A-8684-88BAEBE98BA0}" srcOrd="6" destOrd="0" presId="urn:microsoft.com/office/officeart/2005/8/layout/list1"/>
    <dgm:cxn modelId="{B3A71735-AA60-D749-814E-E528A3BF3963}" type="presParOf" srcId="{9F8BA051-5353-7A49-959B-8EB9E70A0794}" destId="{E6D0043C-C242-3C4C-A4C8-52822A9F4283}" srcOrd="7" destOrd="0" presId="urn:microsoft.com/office/officeart/2005/8/layout/list1"/>
    <dgm:cxn modelId="{8F4932DB-C4C4-BC46-85B7-FB9C3FCE9E80}" type="presParOf" srcId="{9F8BA051-5353-7A49-959B-8EB9E70A0794}" destId="{0ED27B17-A25C-684A-AAB1-1B80FC33ABF9}" srcOrd="8" destOrd="0" presId="urn:microsoft.com/office/officeart/2005/8/layout/list1"/>
    <dgm:cxn modelId="{09484DA8-159D-5C48-8445-3E279FC164EC}" type="presParOf" srcId="{0ED27B17-A25C-684A-AAB1-1B80FC33ABF9}" destId="{92E1E44F-DCFA-1F43-AC00-ADDB5A36BAAF}" srcOrd="0" destOrd="0" presId="urn:microsoft.com/office/officeart/2005/8/layout/list1"/>
    <dgm:cxn modelId="{488B0AA4-0617-2042-96CB-35459F9255D2}" type="presParOf" srcId="{0ED27B17-A25C-684A-AAB1-1B80FC33ABF9}" destId="{CEBF0C0A-E720-1E4B-9211-7518186DB340}" srcOrd="1" destOrd="0" presId="urn:microsoft.com/office/officeart/2005/8/layout/list1"/>
    <dgm:cxn modelId="{039406DD-F598-054C-B7BD-3015C81B4BBE}" type="presParOf" srcId="{9F8BA051-5353-7A49-959B-8EB9E70A0794}" destId="{7C32CA85-4BCD-BD40-AE02-2E83DCDB3FE3}" srcOrd="9" destOrd="0" presId="urn:microsoft.com/office/officeart/2005/8/layout/list1"/>
    <dgm:cxn modelId="{7055B102-5090-DA46-8FE2-E3D873F5ECD7}" type="presParOf" srcId="{9F8BA051-5353-7A49-959B-8EB9E70A0794}" destId="{2E125013-6B7C-1649-B1C1-723E5BCDAE62}" srcOrd="10" destOrd="0" presId="urn:microsoft.com/office/officeart/2005/8/layout/list1"/>
    <dgm:cxn modelId="{AE08CD41-4651-D444-894E-097E7264D6CE}" type="presParOf" srcId="{9F8BA051-5353-7A49-959B-8EB9E70A0794}" destId="{377E5D20-D643-5843-903F-D29763EFA4A3}" srcOrd="11" destOrd="0" presId="urn:microsoft.com/office/officeart/2005/8/layout/list1"/>
    <dgm:cxn modelId="{FBCB8154-2E5E-6A4C-97A9-E66674122FD4}" type="presParOf" srcId="{9F8BA051-5353-7A49-959B-8EB9E70A0794}" destId="{68F7FD06-530B-2143-B773-BA89ECE4D587}" srcOrd="12" destOrd="0" presId="urn:microsoft.com/office/officeart/2005/8/layout/list1"/>
    <dgm:cxn modelId="{BCF0530E-8FBE-DC43-919F-87C26AC60ECC}" type="presParOf" srcId="{68F7FD06-530B-2143-B773-BA89ECE4D587}" destId="{F40FDEAC-AA7E-7C44-9B3A-545A543F4DA8}" srcOrd="0" destOrd="0" presId="urn:microsoft.com/office/officeart/2005/8/layout/list1"/>
    <dgm:cxn modelId="{A34C652E-1BD2-284E-9977-D18FF10F524E}" type="presParOf" srcId="{68F7FD06-530B-2143-B773-BA89ECE4D587}" destId="{04AE707A-5823-DE4B-B1FB-329E9482B8F9}" srcOrd="1" destOrd="0" presId="urn:microsoft.com/office/officeart/2005/8/layout/list1"/>
    <dgm:cxn modelId="{9E805097-FA06-3F4D-9644-49668ADEC665}" type="presParOf" srcId="{9F8BA051-5353-7A49-959B-8EB9E70A0794}" destId="{67C6DF3C-5E41-3043-BCE9-1D706D85B8F2}" srcOrd="13" destOrd="0" presId="urn:microsoft.com/office/officeart/2005/8/layout/list1"/>
    <dgm:cxn modelId="{454FA263-5D5A-024F-9A3F-35658E8FD4E2}" type="presParOf" srcId="{9F8BA051-5353-7A49-959B-8EB9E70A0794}" destId="{7190E146-0178-A344-B5E2-2EAD21232CCA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053B7F-CFC0-9649-902F-F41DF67167FD}">
      <dsp:nvSpPr>
        <dsp:cNvPr id="0" name=""/>
        <dsp:cNvSpPr/>
      </dsp:nvSpPr>
      <dsp:spPr>
        <a:xfrm>
          <a:off x="0" y="1244133"/>
          <a:ext cx="404109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778EE-72DD-7B4F-9CD4-4AC82E44EAAF}">
      <dsp:nvSpPr>
        <dsp:cNvPr id="0" name=""/>
        <dsp:cNvSpPr/>
      </dsp:nvSpPr>
      <dsp:spPr>
        <a:xfrm>
          <a:off x="202054" y="948933"/>
          <a:ext cx="2828763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Filter noise points</a:t>
          </a:r>
        </a:p>
      </dsp:txBody>
      <dsp:txXfrm>
        <a:off x="230875" y="977754"/>
        <a:ext cx="2771121" cy="532758"/>
      </dsp:txXfrm>
    </dsp:sp>
    <dsp:sp modelId="{C496D8C5-DD84-C24A-8684-88BAEBE98BA0}">
      <dsp:nvSpPr>
        <dsp:cNvPr id="0" name=""/>
        <dsp:cNvSpPr/>
      </dsp:nvSpPr>
      <dsp:spPr>
        <a:xfrm>
          <a:off x="0" y="2151333"/>
          <a:ext cx="404109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53B0E-76AA-524B-9684-EFD678782009}">
      <dsp:nvSpPr>
        <dsp:cNvPr id="0" name=""/>
        <dsp:cNvSpPr/>
      </dsp:nvSpPr>
      <dsp:spPr>
        <a:xfrm>
          <a:off x="202054" y="1856133"/>
          <a:ext cx="2828763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Find Nearest </a:t>
          </a:r>
          <a:r>
            <a:rPr lang="en-US" sz="2000" kern="1200" dirty="0">
              <a:solidFill>
                <a:srgbClr val="FFFFFF"/>
              </a:solidFill>
              <a:latin typeface="Avenir Book"/>
              <a:ea typeface="+mn-ea"/>
              <a:cs typeface="+mn-cs"/>
            </a:rPr>
            <a:t>edges</a:t>
          </a:r>
          <a:r>
            <a:rPr lang="en-US" sz="2000" kern="1200" dirty="0"/>
            <a:t> as Candidate</a:t>
          </a:r>
        </a:p>
      </dsp:txBody>
      <dsp:txXfrm>
        <a:off x="230875" y="1884954"/>
        <a:ext cx="2771121" cy="532758"/>
      </dsp:txXfrm>
    </dsp:sp>
    <dsp:sp modelId="{2E125013-6B7C-1649-B1C1-723E5BCDAE62}">
      <dsp:nvSpPr>
        <dsp:cNvPr id="0" name=""/>
        <dsp:cNvSpPr/>
      </dsp:nvSpPr>
      <dsp:spPr>
        <a:xfrm>
          <a:off x="0" y="3058533"/>
          <a:ext cx="404109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BF0C0A-E720-1E4B-9211-7518186DB340}">
      <dsp:nvSpPr>
        <dsp:cNvPr id="0" name=""/>
        <dsp:cNvSpPr/>
      </dsp:nvSpPr>
      <dsp:spPr>
        <a:xfrm>
          <a:off x="202054" y="2763333"/>
          <a:ext cx="2828763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Consider Connectivity</a:t>
          </a:r>
        </a:p>
      </dsp:txBody>
      <dsp:txXfrm>
        <a:off x="230875" y="2792154"/>
        <a:ext cx="2771121" cy="532758"/>
      </dsp:txXfrm>
    </dsp:sp>
    <dsp:sp modelId="{7190E146-0178-A344-B5E2-2EAD21232CCA}">
      <dsp:nvSpPr>
        <dsp:cNvPr id="0" name=""/>
        <dsp:cNvSpPr/>
      </dsp:nvSpPr>
      <dsp:spPr>
        <a:xfrm>
          <a:off x="0" y="3965733"/>
          <a:ext cx="404109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AE707A-5823-DE4B-B1FB-329E9482B8F9}">
      <dsp:nvSpPr>
        <dsp:cNvPr id="0" name=""/>
        <dsp:cNvSpPr/>
      </dsp:nvSpPr>
      <dsp:spPr>
        <a:xfrm>
          <a:off x="202054" y="3670533"/>
          <a:ext cx="2828763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Optimal path</a:t>
          </a:r>
        </a:p>
      </dsp:txBody>
      <dsp:txXfrm>
        <a:off x="230875" y="3699354"/>
        <a:ext cx="2771121" cy="53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B1B52-40F0-4F6B-B516-B3E16AFBD4BD}" type="datetimeFigureOut">
              <a:rPr lang="en-US" smtClean="0"/>
              <a:t>4/5/19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6E47A0-428C-4C07-8878-8BB4B23DF0A7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 descr="LOGO_telenav_CMYK_Black_K_201308.ai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6923" y="8817010"/>
            <a:ext cx="682054" cy="15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332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2AF4E-584E-44CA-8A70-A3B380E69DA4}" type="datetimeFigureOut">
              <a:rPr lang="en-US" smtClean="0"/>
              <a:t>4/5/19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E2C9E-9D77-4704-94A4-53FA4CFCA087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 descr="LOGO_telenav_CMYK_Black_K_201308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923" y="8817010"/>
            <a:ext cx="682054" cy="15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35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7475" indent="-117475" algn="l" defTabSz="914400" rtl="0" eaLnBrk="1" latinLnBrk="0" hangingPunct="1">
      <a:lnSpc>
        <a:spcPct val="85000"/>
      </a:lnSpc>
      <a:spcBef>
        <a:spcPts val="120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8600" indent="-111125" algn="l" defTabSz="914400" rtl="0" eaLnBrk="1" latinLnBrk="0" hangingPunct="1">
      <a:lnSpc>
        <a:spcPct val="85000"/>
      </a:lnSpc>
      <a:spcBef>
        <a:spcPts val="40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46075" indent="-117475" algn="l" defTabSz="914400" rtl="0" eaLnBrk="1" latinLnBrk="0" hangingPunct="1">
      <a:lnSpc>
        <a:spcPct val="85000"/>
      </a:lnSpc>
      <a:spcBef>
        <a:spcPts val="40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57200" indent="-111125" algn="l" defTabSz="914400" rtl="0" eaLnBrk="1" latinLnBrk="0" hangingPunct="1">
      <a:lnSpc>
        <a:spcPct val="85000"/>
      </a:lnSpc>
      <a:spcBef>
        <a:spcPts val="40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4675" indent="-117475" algn="l" defTabSz="914400" rtl="0" eaLnBrk="1" latinLnBrk="0" hangingPunct="1">
      <a:lnSpc>
        <a:spcPct val="85000"/>
      </a:lnSpc>
      <a:spcBef>
        <a:spcPts val="40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Calculate route consider dynamic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1508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picture tells the feature of destination adjustment from Lyft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556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picture tells the feature of destination adjustment from Lyft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107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picture tells the feature of destination adjustment from Lyft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090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picture tells the feature of destination adjustment from Lyft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2216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picture tells the feature of destination adjustment from Lyft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7200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036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come from the paper of PUNCH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7119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023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picture tells the feature of destination adjustment from Lyft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055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Live traffic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Enhance map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Analysis user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630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Off-line navigation</a:t>
            </a:r>
            <a:r>
              <a:rPr lang="en-US" sz="1200" dirty="0"/>
              <a:t> </a:t>
            </a:r>
            <a:endParaRPr lang="en-US" b="1" dirty="0"/>
          </a:p>
          <a:p>
            <a:r>
              <a:rPr lang="en-US" sz="1200" b="1" dirty="0"/>
              <a:t>Regional Extracts</a:t>
            </a:r>
            <a:endParaRPr lang="en-US" dirty="0"/>
          </a:p>
          <a:p>
            <a:r>
              <a:rPr lang="en-US" sz="1200" b="1" dirty="0" err="1"/>
              <a:t>Cacheability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/Updateability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418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picture tells the feature of destination adjustment from Lyft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6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current data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59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current data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879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current data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211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583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picture tells the feature of destination adjustment from Lyft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55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983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5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: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2"/>
          </p:nvPr>
        </p:nvSpPr>
        <p:spPr>
          <a:xfrm>
            <a:off x="4368799" y="2029397"/>
            <a:ext cx="7365999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38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1"/>
          </p:nvPr>
        </p:nvSpPr>
        <p:spPr>
          <a:xfrm>
            <a:off x="4368799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idx="12"/>
          </p:nvPr>
        </p:nvSpPr>
        <p:spPr>
          <a:xfrm>
            <a:off x="8280398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209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886397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279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145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24051" y="457201"/>
            <a:ext cx="8343898" cy="5943600"/>
          </a:xfr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000"/>
            </a:lvl1pPr>
            <a:lvl2pPr marL="0" indent="0" algn="l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000" i="0">
                <a:solidFill>
                  <a:schemeClr val="bg2">
                    <a:lumMod val="50000"/>
                  </a:schemeClr>
                </a:solidFill>
              </a:defRPr>
            </a:lvl2pPr>
            <a:lvl3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accent3"/>
                </a:solidFill>
              </a:defRPr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bg2">
                    <a:lumMod val="50000"/>
                  </a:schemeClr>
                </a:solidFill>
              </a:defRPr>
            </a:lvl4pPr>
            <a:lvl5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7382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457200" y="1970089"/>
            <a:ext cx="3299884" cy="369887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buFontTx/>
              <a:buNone/>
              <a:defRPr lang="en-US" sz="2000" b="1" i="0" kern="1200" dirty="0" smtClean="0">
                <a:solidFill>
                  <a:schemeClr val="accent3"/>
                </a:solidFill>
                <a:latin typeface="Avenir Heavy" charset="0"/>
                <a:ea typeface="Avenir Heavy" charset="0"/>
                <a:cs typeface="Avenir Heavy" charset="0"/>
              </a:defRPr>
            </a:lvl1pPr>
            <a:lvl2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buFontTx/>
              <a:buNone/>
              <a:defRPr lang="en-US" sz="1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2"/>
          </p:nvPr>
        </p:nvSpPr>
        <p:spPr>
          <a:xfrm>
            <a:off x="488951" y="2601914"/>
            <a:ext cx="3268133" cy="344107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FontTx/>
              <a:buNone/>
              <a:defRPr lang="en-US" sz="15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buFontTx/>
              <a:buNone/>
              <a:defRPr 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4281427" y="1970089"/>
            <a:ext cx="3299884" cy="369887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buFontTx/>
              <a:buNone/>
              <a:defRPr lang="en-US" sz="2000" b="1" i="0" kern="1200" dirty="0" smtClean="0">
                <a:solidFill>
                  <a:schemeClr val="accent3"/>
                </a:solidFill>
                <a:latin typeface="Avenir Heavy" charset="0"/>
                <a:ea typeface="Avenir Heavy" charset="0"/>
                <a:cs typeface="Avenir Heavy" charset="0"/>
              </a:defRPr>
            </a:lvl1pPr>
            <a:lvl2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buFontTx/>
              <a:buNone/>
              <a:defRPr lang="en-US" sz="1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4313177" y="2601914"/>
            <a:ext cx="3268133" cy="344107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FontTx/>
              <a:buNone/>
              <a:defRPr lang="en-US" sz="15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buFontTx/>
              <a:buNone/>
              <a:defRPr 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8105654" y="1970089"/>
            <a:ext cx="3299884" cy="369887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buFontTx/>
              <a:buNone/>
              <a:defRPr lang="en-US" sz="2000" b="1" i="0" kern="1200" dirty="0" smtClean="0">
                <a:solidFill>
                  <a:schemeClr val="accent3"/>
                </a:solidFill>
                <a:latin typeface="Avenir Heavy" charset="0"/>
                <a:ea typeface="Avenir Heavy" charset="0"/>
                <a:cs typeface="Avenir Heavy" charset="0"/>
              </a:defRPr>
            </a:lvl1pPr>
            <a:lvl2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buFontTx/>
              <a:buNone/>
              <a:defRPr lang="en-US" sz="1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8137404" y="2601914"/>
            <a:ext cx="3268133" cy="344107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FontTx/>
              <a:buNone/>
              <a:defRPr lang="en-US" sz="15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buFontTx/>
              <a:buNone/>
              <a:defRPr 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8863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732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457201"/>
            <a:ext cx="11277600" cy="5943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Char char="​"/>
              <a:defRPr sz="5000"/>
            </a:lvl1pPr>
            <a:lvl2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2000" i="1">
                <a:solidFill>
                  <a:schemeClr val="accent3"/>
                </a:solidFill>
              </a:defRPr>
            </a:lvl2pPr>
            <a:lvl3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3pPr>
            <a:lvl4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4pPr>
            <a:lvl5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0591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87430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fo / 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7635356" y="0"/>
            <a:ext cx="4556644" cy="6857999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6" name="Title 16"/>
          <p:cNvSpPr>
            <a:spLocks noGrp="1"/>
          </p:cNvSpPr>
          <p:nvPr>
            <p:ph type="title" hasCustomPrompt="1"/>
          </p:nvPr>
        </p:nvSpPr>
        <p:spPr>
          <a:xfrm>
            <a:off x="993943" y="1663004"/>
            <a:ext cx="5454530" cy="459181"/>
          </a:xfrm>
        </p:spPr>
        <p:txBody>
          <a:bodyPr>
            <a:noAutofit/>
          </a:bodyPr>
          <a:lstStyle>
            <a:lvl1pPr>
              <a:defRPr b="1" i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1" hasCustomPrompt="1"/>
          </p:nvPr>
        </p:nvSpPr>
        <p:spPr>
          <a:xfrm>
            <a:off x="990012" y="2495146"/>
            <a:ext cx="5457825" cy="2198687"/>
          </a:xfrm>
        </p:spPr>
        <p:txBody>
          <a:bodyPr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en-US" dirty="0"/>
              <a:t>Speaker Information goes here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990012" y="4800033"/>
            <a:ext cx="5457825" cy="355278"/>
          </a:xfrm>
        </p:spPr>
        <p:txBody>
          <a:bodyPr/>
          <a:lstStyle>
            <a:lvl1pPr marL="0" indent="0">
              <a:buNone/>
              <a:defRPr sz="18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Address Here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990012" y="5215784"/>
            <a:ext cx="5457825" cy="355278"/>
          </a:xfrm>
        </p:spPr>
        <p:txBody>
          <a:bodyPr/>
          <a:lstStyle>
            <a:lvl1pPr marL="0" indent="0">
              <a:buNone/>
              <a:defRPr sz="1800" baseline="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Insert E-mail Address Here 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990328" y="2132013"/>
            <a:ext cx="5473972" cy="301625"/>
          </a:xfrm>
        </p:spPr>
        <p:txBody>
          <a:bodyPr/>
          <a:lstStyle>
            <a:lvl1pPr marL="0" indent="0">
              <a:buNone/>
              <a:defRPr sz="2000" b="0" i="0">
                <a:solidFill>
                  <a:srgbClr val="FFB600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146102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Motion origin="layout" path="M 0 1.37436E-6 L 0 -0.04443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 62"/>
          <p:cNvSpPr/>
          <p:nvPr userDrawn="1"/>
        </p:nvSpPr>
        <p:spPr>
          <a:xfrm rot="10800000">
            <a:off x="3602823" y="1479890"/>
            <a:ext cx="2337390" cy="2441600"/>
          </a:xfrm>
          <a:custGeom>
            <a:avLst/>
            <a:gdLst>
              <a:gd name="connsiteX0" fmla="*/ 1168695 w 2337390"/>
              <a:gd name="connsiteY0" fmla="*/ 2441600 h 2441600"/>
              <a:gd name="connsiteX1" fmla="*/ 0 w 2337390"/>
              <a:gd name="connsiteY1" fmla="*/ 1272906 h 2441600"/>
              <a:gd name="connsiteX2" fmla="*/ 933162 w 2337390"/>
              <a:gd name="connsiteY2" fmla="*/ 127956 h 2441600"/>
              <a:gd name="connsiteX3" fmla="*/ 966828 w 2337390"/>
              <a:gd name="connsiteY3" fmla="*/ 122818 h 2441600"/>
              <a:gd name="connsiteX4" fmla="*/ 1168701 w 2337390"/>
              <a:gd name="connsiteY4" fmla="*/ 0 h 2441600"/>
              <a:gd name="connsiteX5" fmla="*/ 1370577 w 2337390"/>
              <a:gd name="connsiteY5" fmla="*/ 122820 h 2441600"/>
              <a:gd name="connsiteX6" fmla="*/ 1404228 w 2337390"/>
              <a:gd name="connsiteY6" fmla="*/ 127956 h 2441600"/>
              <a:gd name="connsiteX7" fmla="*/ 2337390 w 2337390"/>
              <a:gd name="connsiteY7" fmla="*/ 1272906 h 2441600"/>
              <a:gd name="connsiteX8" fmla="*/ 1168695 w 2337390"/>
              <a:gd name="connsiteY8" fmla="*/ 2441600 h 24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7390" h="2441600">
                <a:moveTo>
                  <a:pt x="1168695" y="2441600"/>
                </a:moveTo>
                <a:cubicBezTo>
                  <a:pt x="523243" y="2441600"/>
                  <a:pt x="0" y="1918358"/>
                  <a:pt x="0" y="1272906"/>
                </a:cubicBezTo>
                <a:cubicBezTo>
                  <a:pt x="0" y="708136"/>
                  <a:pt x="400608" y="236932"/>
                  <a:pt x="933162" y="127956"/>
                </a:cubicBezTo>
                <a:lnTo>
                  <a:pt x="966828" y="122818"/>
                </a:lnTo>
                <a:lnTo>
                  <a:pt x="1168701" y="0"/>
                </a:lnTo>
                <a:lnTo>
                  <a:pt x="1370577" y="122820"/>
                </a:lnTo>
                <a:lnTo>
                  <a:pt x="1404228" y="127956"/>
                </a:lnTo>
                <a:cubicBezTo>
                  <a:pt x="1936782" y="236932"/>
                  <a:pt x="2337390" y="708136"/>
                  <a:pt x="2337390" y="1272906"/>
                </a:cubicBezTo>
                <a:cubicBezTo>
                  <a:pt x="2337390" y="1918358"/>
                  <a:pt x="1814147" y="2441600"/>
                  <a:pt x="1168695" y="24416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sp>
        <p:nvSpPr>
          <p:cNvPr id="64" name="Freeform 63"/>
          <p:cNvSpPr/>
          <p:nvPr userDrawn="1"/>
        </p:nvSpPr>
        <p:spPr>
          <a:xfrm rot="10800000">
            <a:off x="8900757" y="1479890"/>
            <a:ext cx="2337390" cy="2441600"/>
          </a:xfrm>
          <a:custGeom>
            <a:avLst/>
            <a:gdLst>
              <a:gd name="connsiteX0" fmla="*/ 1168695 w 2337390"/>
              <a:gd name="connsiteY0" fmla="*/ 2441600 h 2441600"/>
              <a:gd name="connsiteX1" fmla="*/ 0 w 2337390"/>
              <a:gd name="connsiteY1" fmla="*/ 1272906 h 2441600"/>
              <a:gd name="connsiteX2" fmla="*/ 933162 w 2337390"/>
              <a:gd name="connsiteY2" fmla="*/ 127956 h 2441600"/>
              <a:gd name="connsiteX3" fmla="*/ 966828 w 2337390"/>
              <a:gd name="connsiteY3" fmla="*/ 122818 h 2441600"/>
              <a:gd name="connsiteX4" fmla="*/ 1168701 w 2337390"/>
              <a:gd name="connsiteY4" fmla="*/ 0 h 2441600"/>
              <a:gd name="connsiteX5" fmla="*/ 1370577 w 2337390"/>
              <a:gd name="connsiteY5" fmla="*/ 122820 h 2441600"/>
              <a:gd name="connsiteX6" fmla="*/ 1404228 w 2337390"/>
              <a:gd name="connsiteY6" fmla="*/ 127956 h 2441600"/>
              <a:gd name="connsiteX7" fmla="*/ 2337390 w 2337390"/>
              <a:gd name="connsiteY7" fmla="*/ 1272906 h 2441600"/>
              <a:gd name="connsiteX8" fmla="*/ 1168695 w 2337390"/>
              <a:gd name="connsiteY8" fmla="*/ 2441600 h 24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7390" h="2441600">
                <a:moveTo>
                  <a:pt x="1168695" y="2441600"/>
                </a:moveTo>
                <a:cubicBezTo>
                  <a:pt x="523243" y="2441600"/>
                  <a:pt x="0" y="1918358"/>
                  <a:pt x="0" y="1272906"/>
                </a:cubicBezTo>
                <a:cubicBezTo>
                  <a:pt x="0" y="708136"/>
                  <a:pt x="400608" y="236932"/>
                  <a:pt x="933162" y="127956"/>
                </a:cubicBezTo>
                <a:lnTo>
                  <a:pt x="966828" y="122818"/>
                </a:lnTo>
                <a:lnTo>
                  <a:pt x="1168701" y="0"/>
                </a:lnTo>
                <a:lnTo>
                  <a:pt x="1370577" y="122820"/>
                </a:lnTo>
                <a:lnTo>
                  <a:pt x="1404228" y="127956"/>
                </a:lnTo>
                <a:cubicBezTo>
                  <a:pt x="1936782" y="236932"/>
                  <a:pt x="2337390" y="708136"/>
                  <a:pt x="2337390" y="1272906"/>
                </a:cubicBezTo>
                <a:cubicBezTo>
                  <a:pt x="2337390" y="1918358"/>
                  <a:pt x="1814147" y="2441600"/>
                  <a:pt x="1168695" y="24416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sp>
        <p:nvSpPr>
          <p:cNvPr id="65" name="Freeform 64"/>
          <p:cNvSpPr/>
          <p:nvPr userDrawn="1"/>
        </p:nvSpPr>
        <p:spPr>
          <a:xfrm rot="10800000">
            <a:off x="6258903" y="1479890"/>
            <a:ext cx="2337390" cy="2441600"/>
          </a:xfrm>
          <a:custGeom>
            <a:avLst/>
            <a:gdLst>
              <a:gd name="connsiteX0" fmla="*/ 1168695 w 2337390"/>
              <a:gd name="connsiteY0" fmla="*/ 2441600 h 2441600"/>
              <a:gd name="connsiteX1" fmla="*/ 0 w 2337390"/>
              <a:gd name="connsiteY1" fmla="*/ 1272906 h 2441600"/>
              <a:gd name="connsiteX2" fmla="*/ 933162 w 2337390"/>
              <a:gd name="connsiteY2" fmla="*/ 127956 h 2441600"/>
              <a:gd name="connsiteX3" fmla="*/ 966828 w 2337390"/>
              <a:gd name="connsiteY3" fmla="*/ 122818 h 2441600"/>
              <a:gd name="connsiteX4" fmla="*/ 1168701 w 2337390"/>
              <a:gd name="connsiteY4" fmla="*/ 0 h 2441600"/>
              <a:gd name="connsiteX5" fmla="*/ 1370577 w 2337390"/>
              <a:gd name="connsiteY5" fmla="*/ 122820 h 2441600"/>
              <a:gd name="connsiteX6" fmla="*/ 1404228 w 2337390"/>
              <a:gd name="connsiteY6" fmla="*/ 127956 h 2441600"/>
              <a:gd name="connsiteX7" fmla="*/ 2337390 w 2337390"/>
              <a:gd name="connsiteY7" fmla="*/ 1272906 h 2441600"/>
              <a:gd name="connsiteX8" fmla="*/ 1168695 w 2337390"/>
              <a:gd name="connsiteY8" fmla="*/ 2441600 h 24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7390" h="2441600">
                <a:moveTo>
                  <a:pt x="1168695" y="2441600"/>
                </a:moveTo>
                <a:cubicBezTo>
                  <a:pt x="523243" y="2441600"/>
                  <a:pt x="0" y="1918358"/>
                  <a:pt x="0" y="1272906"/>
                </a:cubicBezTo>
                <a:cubicBezTo>
                  <a:pt x="0" y="708136"/>
                  <a:pt x="400608" y="236932"/>
                  <a:pt x="933162" y="127956"/>
                </a:cubicBezTo>
                <a:lnTo>
                  <a:pt x="966828" y="122818"/>
                </a:lnTo>
                <a:lnTo>
                  <a:pt x="1168701" y="0"/>
                </a:lnTo>
                <a:lnTo>
                  <a:pt x="1370577" y="122820"/>
                </a:lnTo>
                <a:lnTo>
                  <a:pt x="1404228" y="127956"/>
                </a:lnTo>
                <a:cubicBezTo>
                  <a:pt x="1936782" y="236932"/>
                  <a:pt x="2337390" y="708136"/>
                  <a:pt x="2337390" y="1272906"/>
                </a:cubicBezTo>
                <a:cubicBezTo>
                  <a:pt x="2337390" y="1918358"/>
                  <a:pt x="1814147" y="2441600"/>
                  <a:pt x="1168695" y="24416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sp>
        <p:nvSpPr>
          <p:cNvPr id="38" name="이등변 삼각형 37"/>
          <p:cNvSpPr/>
          <p:nvPr/>
        </p:nvSpPr>
        <p:spPr>
          <a:xfrm rot="10800000">
            <a:off x="1911349" y="3795989"/>
            <a:ext cx="450851" cy="158772"/>
          </a:xfrm>
          <a:prstGeom prst="triangle">
            <a:avLst/>
          </a:prstGeom>
          <a:solidFill>
            <a:schemeClr val="bg2"/>
          </a:solidFill>
          <a:ln w="254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sp>
        <p:nvSpPr>
          <p:cNvPr id="59" name="Freeform 58"/>
          <p:cNvSpPr/>
          <p:nvPr/>
        </p:nvSpPr>
        <p:spPr>
          <a:xfrm rot="10800000">
            <a:off x="968082" y="1479890"/>
            <a:ext cx="2337390" cy="2441600"/>
          </a:xfrm>
          <a:custGeom>
            <a:avLst/>
            <a:gdLst>
              <a:gd name="connsiteX0" fmla="*/ 1168695 w 2337390"/>
              <a:gd name="connsiteY0" fmla="*/ 2441600 h 2441600"/>
              <a:gd name="connsiteX1" fmla="*/ 0 w 2337390"/>
              <a:gd name="connsiteY1" fmla="*/ 1272906 h 2441600"/>
              <a:gd name="connsiteX2" fmla="*/ 933162 w 2337390"/>
              <a:gd name="connsiteY2" fmla="*/ 127956 h 2441600"/>
              <a:gd name="connsiteX3" fmla="*/ 966828 w 2337390"/>
              <a:gd name="connsiteY3" fmla="*/ 122818 h 2441600"/>
              <a:gd name="connsiteX4" fmla="*/ 1168701 w 2337390"/>
              <a:gd name="connsiteY4" fmla="*/ 0 h 2441600"/>
              <a:gd name="connsiteX5" fmla="*/ 1370577 w 2337390"/>
              <a:gd name="connsiteY5" fmla="*/ 122820 h 2441600"/>
              <a:gd name="connsiteX6" fmla="*/ 1404228 w 2337390"/>
              <a:gd name="connsiteY6" fmla="*/ 127956 h 2441600"/>
              <a:gd name="connsiteX7" fmla="*/ 2337390 w 2337390"/>
              <a:gd name="connsiteY7" fmla="*/ 1272906 h 2441600"/>
              <a:gd name="connsiteX8" fmla="*/ 1168695 w 2337390"/>
              <a:gd name="connsiteY8" fmla="*/ 2441600 h 24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7390" h="2441600">
                <a:moveTo>
                  <a:pt x="1168695" y="2441600"/>
                </a:moveTo>
                <a:cubicBezTo>
                  <a:pt x="523243" y="2441600"/>
                  <a:pt x="0" y="1918358"/>
                  <a:pt x="0" y="1272906"/>
                </a:cubicBezTo>
                <a:cubicBezTo>
                  <a:pt x="0" y="708136"/>
                  <a:pt x="400608" y="236932"/>
                  <a:pt x="933162" y="127956"/>
                </a:cubicBezTo>
                <a:lnTo>
                  <a:pt x="966828" y="122818"/>
                </a:lnTo>
                <a:lnTo>
                  <a:pt x="1168701" y="0"/>
                </a:lnTo>
                <a:lnTo>
                  <a:pt x="1370577" y="122820"/>
                </a:lnTo>
                <a:lnTo>
                  <a:pt x="1404228" y="127956"/>
                </a:lnTo>
                <a:cubicBezTo>
                  <a:pt x="1936782" y="236932"/>
                  <a:pt x="2337390" y="708136"/>
                  <a:pt x="2337390" y="1272906"/>
                </a:cubicBezTo>
                <a:cubicBezTo>
                  <a:pt x="2337390" y="1918358"/>
                  <a:pt x="1814147" y="2441600"/>
                  <a:pt x="1168695" y="24416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cxnSp>
        <p:nvCxnSpPr>
          <p:cNvPr id="55" name="직선 연결선 54"/>
          <p:cNvCxnSpPr/>
          <p:nvPr userDrawn="1"/>
        </p:nvCxnSpPr>
        <p:spPr>
          <a:xfrm>
            <a:off x="1949207" y="4872721"/>
            <a:ext cx="375139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 userDrawn="1"/>
        </p:nvCxnSpPr>
        <p:spPr>
          <a:xfrm>
            <a:off x="4591061" y="4872721"/>
            <a:ext cx="375139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 userDrawn="1"/>
        </p:nvCxnSpPr>
        <p:spPr>
          <a:xfrm>
            <a:off x="7232916" y="4872721"/>
            <a:ext cx="375139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 userDrawn="1"/>
        </p:nvCxnSpPr>
        <p:spPr>
          <a:xfrm>
            <a:off x="9874769" y="4872721"/>
            <a:ext cx="375139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그림 개체 틀 8"/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1056776" y="1568585"/>
            <a:ext cx="2160000" cy="2160000"/>
          </a:xfrm>
          <a:prstGeom prst="ellipse">
            <a:avLst/>
          </a:prstGeom>
          <a:solidFill>
            <a:schemeClr val="bg2">
              <a:lumMod val="9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ko-KR" altLang="en-US" sz="1300" dirty="0">
                <a:solidFill>
                  <a:schemeClr val="bg1">
                    <a:lumMod val="65000"/>
                  </a:schemeClr>
                </a:solidFill>
                <a:latin typeface="Roboto Condensed Light"/>
                <a:ea typeface="Roboto Condensed Regular"/>
              </a:defRPr>
            </a:lvl1pPr>
          </a:lstStyle>
          <a:p>
            <a:pPr marL="0" lvl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3" name="Title 2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그림 개체 틀 8"/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6340485" y="1568585"/>
            <a:ext cx="2160000" cy="2160000"/>
          </a:xfrm>
          <a:prstGeom prst="ellipse">
            <a:avLst/>
          </a:prstGeom>
          <a:solidFill>
            <a:schemeClr val="bg2">
              <a:lumMod val="9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ko-KR" altLang="en-US" sz="1300" dirty="0">
                <a:solidFill>
                  <a:schemeClr val="bg1">
                    <a:lumMod val="65000"/>
                  </a:schemeClr>
                </a:solidFill>
                <a:latin typeface="Roboto Condensed Light"/>
                <a:ea typeface="Roboto Condensed Regular"/>
              </a:defRPr>
            </a:lvl1pPr>
          </a:lstStyle>
          <a:p>
            <a:pPr marL="0" lvl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3" name="그림 개체 틀 8"/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8982339" y="1568585"/>
            <a:ext cx="2160000" cy="2160000"/>
          </a:xfrm>
          <a:prstGeom prst="ellipse">
            <a:avLst/>
          </a:prstGeom>
          <a:solidFill>
            <a:schemeClr val="bg2">
              <a:lumMod val="9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ko-KR" altLang="en-US" sz="1300" dirty="0">
                <a:solidFill>
                  <a:schemeClr val="bg1">
                    <a:lumMod val="65000"/>
                  </a:schemeClr>
                </a:solidFill>
                <a:latin typeface="Roboto Condensed Light"/>
                <a:ea typeface="Roboto Condensed Regular"/>
              </a:defRPr>
            </a:lvl1pPr>
          </a:lstStyle>
          <a:p>
            <a:pPr marL="0" lvl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0" name="그림 개체 틀 8"/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3698631" y="1568585"/>
            <a:ext cx="2160000" cy="2160000"/>
          </a:xfrm>
          <a:prstGeom prst="ellipse">
            <a:avLst/>
          </a:prstGeom>
          <a:solidFill>
            <a:schemeClr val="bg2">
              <a:lumMod val="9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ko-KR" altLang="en-US" sz="1300" dirty="0">
                <a:solidFill>
                  <a:schemeClr val="bg1">
                    <a:lumMod val="65000"/>
                  </a:schemeClr>
                </a:solidFill>
                <a:latin typeface="Roboto Condensed Light"/>
                <a:ea typeface="Roboto Condensed Regular"/>
              </a:defRPr>
            </a:lvl1pPr>
          </a:lstStyle>
          <a:p>
            <a:pPr marL="0" lvl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51" name="텍스트 개체 틀 3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60968" y="4493465"/>
            <a:ext cx="2351616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0" i="0" kern="120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(Responsibility1)</a:t>
            </a:r>
            <a:endParaRPr lang="ko-KR" altLang="en-US" dirty="0"/>
          </a:p>
        </p:txBody>
      </p:sp>
      <p:sp>
        <p:nvSpPr>
          <p:cNvPr id="153" name="텍스트 개체 틀 30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960968" y="4150292"/>
            <a:ext cx="2351616" cy="34317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20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</a:t>
            </a:r>
            <a:endParaRPr lang="ko-KR" altLang="en-US" dirty="0"/>
          </a:p>
        </p:txBody>
      </p:sp>
      <p:sp>
        <p:nvSpPr>
          <p:cNvPr id="154" name="텍스트 개체 틀 34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60968" y="5032506"/>
            <a:ext cx="2351616" cy="8900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2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Avenir Book" charset="0"/>
                <a:ea typeface="Avenir Book" charset="0"/>
                <a:cs typeface="Avenir Book" charset="0"/>
              </a:defRPr>
            </a:lvl1pPr>
            <a:lvl2pPr marL="609585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2pPr>
            <a:lvl3pPr marL="1219170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3pPr>
            <a:lvl4pPr marL="1828754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4pPr>
            <a:lvl5pPr marL="2438339" indent="0" algn="l">
              <a:buNone/>
              <a:defRPr lang="ko-KR" altLang="en-US" sz="900" kern="120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5pPr>
          </a:lstStyle>
          <a:p>
            <a:pPr lvl="0"/>
            <a:r>
              <a:rPr lang="en-US" altLang="ko-KR" dirty="0"/>
              <a:t>Explanation about this person</a:t>
            </a:r>
            <a:endParaRPr lang="ko-KR" altLang="en-US" dirty="0"/>
          </a:p>
        </p:txBody>
      </p:sp>
      <p:sp>
        <p:nvSpPr>
          <p:cNvPr id="155" name="텍스트 개체 틀 32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6244677" y="4493465"/>
            <a:ext cx="2351616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1300" b="0" i="0" kern="120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(Responsibility3)</a:t>
            </a:r>
            <a:endParaRPr lang="ko-KR" altLang="en-US" dirty="0"/>
          </a:p>
        </p:txBody>
      </p:sp>
      <p:sp>
        <p:nvSpPr>
          <p:cNvPr id="156" name="텍스트 개체 틀 30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6244677" y="4150292"/>
            <a:ext cx="2351616" cy="34317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20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Name3</a:t>
            </a:r>
            <a:endParaRPr lang="ko-KR" altLang="en-US" dirty="0"/>
          </a:p>
        </p:txBody>
      </p:sp>
      <p:sp>
        <p:nvSpPr>
          <p:cNvPr id="157" name="텍스트 개체 틀 34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244677" y="5032506"/>
            <a:ext cx="2351616" cy="8900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12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Avenir Book" charset="0"/>
                <a:ea typeface="Avenir Book" charset="0"/>
                <a:cs typeface="Avenir Book" charset="0"/>
              </a:defRPr>
            </a:lvl1pPr>
            <a:lvl2pPr marL="609585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2pPr>
            <a:lvl3pPr marL="1219170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3pPr>
            <a:lvl4pPr marL="1828754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4pPr>
            <a:lvl5pPr marL="2438339" indent="0" algn="l">
              <a:buNone/>
              <a:defRPr lang="ko-KR" altLang="en-US" sz="900" kern="120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5pPr>
          </a:lstStyle>
          <a:p>
            <a:pPr lvl="0"/>
            <a:r>
              <a:rPr lang="en-US" altLang="ko-KR" dirty="0"/>
              <a:t>Explanation about this person</a:t>
            </a:r>
            <a:endParaRPr lang="ko-KR" altLang="en-US" dirty="0"/>
          </a:p>
        </p:txBody>
      </p:sp>
      <p:sp>
        <p:nvSpPr>
          <p:cNvPr id="158" name="텍스트 개체 틀 32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8886531" y="4493465"/>
            <a:ext cx="2351616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1300" b="0" i="0" kern="120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(Responsibility4)</a:t>
            </a:r>
            <a:endParaRPr lang="ko-KR" altLang="en-US" dirty="0"/>
          </a:p>
        </p:txBody>
      </p:sp>
      <p:sp>
        <p:nvSpPr>
          <p:cNvPr id="159" name="텍스트 개체 틀 30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8886531" y="4150292"/>
            <a:ext cx="2351616" cy="34317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20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Name4</a:t>
            </a:r>
            <a:endParaRPr lang="ko-KR" altLang="en-US" dirty="0"/>
          </a:p>
        </p:txBody>
      </p:sp>
      <p:sp>
        <p:nvSpPr>
          <p:cNvPr id="160" name="텍스트 개체 틀 34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8886531" y="5032506"/>
            <a:ext cx="2351616" cy="8900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12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Avenir Book" charset="0"/>
                <a:ea typeface="Avenir Book" charset="0"/>
                <a:cs typeface="Avenir Book" charset="0"/>
              </a:defRPr>
            </a:lvl1pPr>
            <a:lvl2pPr marL="609585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2pPr>
            <a:lvl3pPr marL="1219170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3pPr>
            <a:lvl4pPr marL="1828754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4pPr>
            <a:lvl5pPr marL="2438339" indent="0" algn="l">
              <a:buNone/>
              <a:defRPr lang="ko-KR" altLang="en-US" sz="900" kern="120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5pPr>
          </a:lstStyle>
          <a:p>
            <a:pPr lvl="0"/>
            <a:r>
              <a:rPr lang="en-US" altLang="ko-KR" dirty="0"/>
              <a:t>Explanation about this person</a:t>
            </a:r>
            <a:endParaRPr lang="ko-KR" altLang="en-US" dirty="0"/>
          </a:p>
        </p:txBody>
      </p:sp>
      <p:sp>
        <p:nvSpPr>
          <p:cNvPr id="176" name="텍스트 개체 틀 133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3602823" y="4150292"/>
            <a:ext cx="2351616" cy="34317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2000" b="1" i="0" kern="120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>
              <a:defRPr lang="ko-KR" altLang="en-US" sz="2000" b="1" kern="120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Roboto Condensed Regular"/>
                <a:ea typeface="Roboto Light" pitchFamily="2" charset="0"/>
                <a:cs typeface="Roboto Condensed Regular"/>
              </a:defRPr>
            </a:lvl2pPr>
            <a:lvl3pPr>
              <a:defRPr lang="ko-KR" altLang="en-US" sz="2000" b="1" kern="120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Roboto Condensed Regular"/>
                <a:ea typeface="Roboto Light" pitchFamily="2" charset="0"/>
                <a:cs typeface="Roboto Condensed Regular"/>
              </a:defRPr>
            </a:lvl3pPr>
            <a:lvl4pPr>
              <a:defRPr lang="ko-KR" altLang="en-US" sz="2000" b="1" kern="120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Roboto Condensed Regular"/>
                <a:ea typeface="Roboto Light" pitchFamily="2" charset="0"/>
                <a:cs typeface="Roboto Condensed Regular"/>
              </a:defRPr>
            </a:lvl4pPr>
            <a:lvl5pPr>
              <a:defRPr lang="ko-KR" altLang="en-US" sz="2000" b="1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Roboto Condensed Regular"/>
                <a:ea typeface="Roboto Light" pitchFamily="2" charset="0"/>
                <a:cs typeface="Roboto Condensed Regular"/>
              </a:defRPr>
            </a:lvl5pPr>
          </a:lstStyle>
          <a:p>
            <a:pPr lvl="0"/>
            <a:r>
              <a:rPr lang="en-US" altLang="ko-KR" dirty="0"/>
              <a:t>Name2</a:t>
            </a:r>
            <a:endParaRPr lang="ko-KR" altLang="en-US" dirty="0"/>
          </a:p>
        </p:txBody>
      </p:sp>
      <p:sp>
        <p:nvSpPr>
          <p:cNvPr id="177" name="텍스트 개체 틀 135"/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3602823" y="4493465"/>
            <a:ext cx="2351616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0" i="0" kern="120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lvl="0"/>
            <a:r>
              <a:rPr lang="en-US" altLang="ko-KR" dirty="0"/>
              <a:t>(Responsibility2)</a:t>
            </a:r>
            <a:endParaRPr lang="ko-KR" altLang="en-US" dirty="0"/>
          </a:p>
        </p:txBody>
      </p:sp>
      <p:sp>
        <p:nvSpPr>
          <p:cNvPr id="178" name="텍스트 개체 틀 137"/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3602823" y="5032506"/>
            <a:ext cx="2351616" cy="8900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2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pPr lvl="0"/>
            <a:r>
              <a:rPr lang="en-US" altLang="ko-KR" dirty="0"/>
              <a:t>Explanation about this person</a:t>
            </a:r>
          </a:p>
        </p:txBody>
      </p:sp>
    </p:spTree>
    <p:extLst>
      <p:ext uri="{BB962C8B-B14F-4D97-AF65-F5344CB8AC3E}">
        <p14:creationId xmlns:p14="http://schemas.microsoft.com/office/powerpoint/2010/main" val="2418021265"/>
      </p:ext>
    </p:extLst>
  </p:cSld>
  <p:clrMapOvr>
    <a:masterClrMapping/>
  </p:clrMapOvr>
  <p:transition spd="med">
    <p:fade/>
  </p:transition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871733"/>
            <a:ext cx="11277600" cy="830997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046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그림 개체 틀 7"/>
          <p:cNvSpPr>
            <a:spLocks noGrp="1"/>
          </p:cNvSpPr>
          <p:nvPr>
            <p:ph type="pic" sz="quarter" idx="10" hasCustomPrompt="1"/>
          </p:nvPr>
        </p:nvSpPr>
        <p:spPr>
          <a:xfrm>
            <a:off x="960967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42" name="텍스트 개체 틀 32"/>
          <p:cNvSpPr>
            <a:spLocks noGrp="1"/>
          </p:cNvSpPr>
          <p:nvPr>
            <p:ph type="body" sz="quarter" idx="15" hasCustomPrompt="1"/>
          </p:nvPr>
        </p:nvSpPr>
        <p:spPr>
          <a:xfrm>
            <a:off x="960967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(Responsibility1)</a:t>
            </a:r>
            <a:endParaRPr lang="ko-KR" altLang="en-US" dirty="0"/>
          </a:p>
        </p:txBody>
      </p:sp>
      <p:sp>
        <p:nvSpPr>
          <p:cNvPr id="44" name="텍스트 개체 틀 30"/>
          <p:cNvSpPr>
            <a:spLocks noGrp="1"/>
          </p:cNvSpPr>
          <p:nvPr>
            <p:ph type="body" sz="quarter" idx="14" hasCustomPrompt="1"/>
          </p:nvPr>
        </p:nvSpPr>
        <p:spPr>
          <a:xfrm>
            <a:off x="960967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</a:t>
            </a:r>
            <a:endParaRPr lang="ko-KR" altLang="en-US" dirty="0"/>
          </a:p>
        </p:txBody>
      </p:sp>
      <p:sp>
        <p:nvSpPr>
          <p:cNvPr id="127" name="그림 개체 틀 7"/>
          <p:cNvSpPr>
            <a:spLocks noGrp="1"/>
          </p:cNvSpPr>
          <p:nvPr>
            <p:ph type="pic" sz="quarter" idx="17" hasCustomPrompt="1"/>
          </p:nvPr>
        </p:nvSpPr>
        <p:spPr>
          <a:xfrm>
            <a:off x="2457449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28" name="텍스트 개체 틀 32"/>
          <p:cNvSpPr>
            <a:spLocks noGrp="1"/>
          </p:cNvSpPr>
          <p:nvPr>
            <p:ph type="body" sz="quarter" idx="18" hasCustomPrompt="1"/>
          </p:nvPr>
        </p:nvSpPr>
        <p:spPr>
          <a:xfrm>
            <a:off x="2457450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(Responsibility2)</a:t>
            </a:r>
            <a:endParaRPr lang="ko-KR" altLang="en-US" dirty="0"/>
          </a:p>
        </p:txBody>
      </p:sp>
      <p:sp>
        <p:nvSpPr>
          <p:cNvPr id="130" name="텍스트 개체 틀 30"/>
          <p:cNvSpPr>
            <a:spLocks noGrp="1"/>
          </p:cNvSpPr>
          <p:nvPr>
            <p:ph type="body" sz="quarter" idx="19" hasCustomPrompt="1"/>
          </p:nvPr>
        </p:nvSpPr>
        <p:spPr>
          <a:xfrm>
            <a:off x="2457450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Name2</a:t>
            </a:r>
            <a:endParaRPr lang="ko-KR" altLang="en-US" dirty="0"/>
          </a:p>
        </p:txBody>
      </p:sp>
      <p:sp>
        <p:nvSpPr>
          <p:cNvPr id="132" name="그림 개체 틀 7"/>
          <p:cNvSpPr>
            <a:spLocks noGrp="1"/>
          </p:cNvSpPr>
          <p:nvPr>
            <p:ph type="pic" sz="quarter" idx="21" hasCustomPrompt="1"/>
          </p:nvPr>
        </p:nvSpPr>
        <p:spPr>
          <a:xfrm>
            <a:off x="3958329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33" name="텍스트 개체 틀 32"/>
          <p:cNvSpPr>
            <a:spLocks noGrp="1"/>
          </p:cNvSpPr>
          <p:nvPr>
            <p:ph type="body" sz="quarter" idx="22" hasCustomPrompt="1"/>
          </p:nvPr>
        </p:nvSpPr>
        <p:spPr>
          <a:xfrm>
            <a:off x="3958330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(Responsibility3)</a:t>
            </a:r>
            <a:endParaRPr lang="ko-KR" altLang="en-US" dirty="0"/>
          </a:p>
        </p:txBody>
      </p:sp>
      <p:sp>
        <p:nvSpPr>
          <p:cNvPr id="135" name="텍스트 개체 틀 30"/>
          <p:cNvSpPr>
            <a:spLocks noGrp="1"/>
          </p:cNvSpPr>
          <p:nvPr>
            <p:ph type="body" sz="quarter" idx="23" hasCustomPrompt="1"/>
          </p:nvPr>
        </p:nvSpPr>
        <p:spPr>
          <a:xfrm>
            <a:off x="3958330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Name3</a:t>
            </a:r>
            <a:endParaRPr lang="ko-KR" altLang="en-US" dirty="0"/>
          </a:p>
        </p:txBody>
      </p:sp>
      <p:sp>
        <p:nvSpPr>
          <p:cNvPr id="137" name="그림 개체 틀 7"/>
          <p:cNvSpPr>
            <a:spLocks noGrp="1"/>
          </p:cNvSpPr>
          <p:nvPr>
            <p:ph type="pic" sz="quarter" idx="25" hasCustomPrompt="1"/>
          </p:nvPr>
        </p:nvSpPr>
        <p:spPr>
          <a:xfrm>
            <a:off x="5454812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38" name="텍스트 개체 틀 32"/>
          <p:cNvSpPr>
            <a:spLocks noGrp="1"/>
          </p:cNvSpPr>
          <p:nvPr>
            <p:ph type="body" sz="quarter" idx="26" hasCustomPrompt="1"/>
          </p:nvPr>
        </p:nvSpPr>
        <p:spPr>
          <a:xfrm>
            <a:off x="5454812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(Responsibility4)</a:t>
            </a:r>
            <a:endParaRPr lang="ko-KR" altLang="en-US" dirty="0"/>
          </a:p>
        </p:txBody>
      </p:sp>
      <p:sp>
        <p:nvSpPr>
          <p:cNvPr id="140" name="텍스트 개체 틀 30"/>
          <p:cNvSpPr>
            <a:spLocks noGrp="1"/>
          </p:cNvSpPr>
          <p:nvPr>
            <p:ph type="body" sz="quarter" idx="27" hasCustomPrompt="1"/>
          </p:nvPr>
        </p:nvSpPr>
        <p:spPr>
          <a:xfrm>
            <a:off x="5454812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Name4</a:t>
            </a:r>
            <a:endParaRPr lang="ko-KR" altLang="en-US" dirty="0"/>
          </a:p>
        </p:txBody>
      </p:sp>
      <p:sp>
        <p:nvSpPr>
          <p:cNvPr id="142" name="그림 개체 틀 7"/>
          <p:cNvSpPr>
            <a:spLocks noGrp="1"/>
          </p:cNvSpPr>
          <p:nvPr>
            <p:ph type="pic" sz="quarter" idx="29" hasCustomPrompt="1"/>
          </p:nvPr>
        </p:nvSpPr>
        <p:spPr>
          <a:xfrm>
            <a:off x="6951296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43" name="텍스트 개체 틀 32"/>
          <p:cNvSpPr>
            <a:spLocks noGrp="1"/>
          </p:cNvSpPr>
          <p:nvPr>
            <p:ph type="body" sz="quarter" idx="30" hasCustomPrompt="1"/>
          </p:nvPr>
        </p:nvSpPr>
        <p:spPr>
          <a:xfrm>
            <a:off x="6951296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(Responsibility5)</a:t>
            </a:r>
            <a:endParaRPr lang="ko-KR" altLang="en-US" dirty="0"/>
          </a:p>
        </p:txBody>
      </p:sp>
      <p:sp>
        <p:nvSpPr>
          <p:cNvPr id="145" name="텍스트 개체 틀 30"/>
          <p:cNvSpPr>
            <a:spLocks noGrp="1"/>
          </p:cNvSpPr>
          <p:nvPr>
            <p:ph type="body" sz="quarter" idx="31" hasCustomPrompt="1"/>
          </p:nvPr>
        </p:nvSpPr>
        <p:spPr>
          <a:xfrm>
            <a:off x="6951296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Name5</a:t>
            </a:r>
            <a:endParaRPr lang="ko-KR" altLang="en-US" dirty="0"/>
          </a:p>
        </p:txBody>
      </p:sp>
      <p:sp>
        <p:nvSpPr>
          <p:cNvPr id="147" name="그림 개체 틀 7"/>
          <p:cNvSpPr>
            <a:spLocks noGrp="1"/>
          </p:cNvSpPr>
          <p:nvPr>
            <p:ph type="pic" sz="quarter" idx="33" hasCustomPrompt="1"/>
          </p:nvPr>
        </p:nvSpPr>
        <p:spPr>
          <a:xfrm>
            <a:off x="8447780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48" name="텍스트 개체 틀 32"/>
          <p:cNvSpPr>
            <a:spLocks noGrp="1"/>
          </p:cNvSpPr>
          <p:nvPr>
            <p:ph type="body" sz="quarter" idx="34" hasCustomPrompt="1"/>
          </p:nvPr>
        </p:nvSpPr>
        <p:spPr>
          <a:xfrm>
            <a:off x="8447780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(Responsibility6)</a:t>
            </a:r>
            <a:endParaRPr lang="ko-KR" altLang="en-US" dirty="0"/>
          </a:p>
        </p:txBody>
      </p:sp>
      <p:sp>
        <p:nvSpPr>
          <p:cNvPr id="150" name="텍스트 개체 틀 30"/>
          <p:cNvSpPr>
            <a:spLocks noGrp="1"/>
          </p:cNvSpPr>
          <p:nvPr>
            <p:ph type="body" sz="quarter" idx="35" hasCustomPrompt="1"/>
          </p:nvPr>
        </p:nvSpPr>
        <p:spPr>
          <a:xfrm>
            <a:off x="8447780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Name6</a:t>
            </a:r>
            <a:endParaRPr lang="ko-KR" altLang="en-US" dirty="0"/>
          </a:p>
        </p:txBody>
      </p:sp>
      <p:sp>
        <p:nvSpPr>
          <p:cNvPr id="152" name="그림 개체 틀 7"/>
          <p:cNvSpPr>
            <a:spLocks noGrp="1"/>
          </p:cNvSpPr>
          <p:nvPr>
            <p:ph type="pic" sz="quarter" idx="37" hasCustomPrompt="1"/>
          </p:nvPr>
        </p:nvSpPr>
        <p:spPr>
          <a:xfrm>
            <a:off x="9944264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53" name="텍스트 개체 틀 32"/>
          <p:cNvSpPr>
            <a:spLocks noGrp="1"/>
          </p:cNvSpPr>
          <p:nvPr>
            <p:ph type="body" sz="quarter" idx="38" hasCustomPrompt="1"/>
          </p:nvPr>
        </p:nvSpPr>
        <p:spPr>
          <a:xfrm>
            <a:off x="9944264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(Responsibility7)</a:t>
            </a:r>
            <a:endParaRPr lang="ko-KR" altLang="en-US" dirty="0"/>
          </a:p>
        </p:txBody>
      </p:sp>
      <p:sp>
        <p:nvSpPr>
          <p:cNvPr id="155" name="텍스트 개체 틀 30"/>
          <p:cNvSpPr>
            <a:spLocks noGrp="1"/>
          </p:cNvSpPr>
          <p:nvPr>
            <p:ph type="body" sz="quarter" idx="39" hasCustomPrompt="1"/>
          </p:nvPr>
        </p:nvSpPr>
        <p:spPr>
          <a:xfrm>
            <a:off x="9944264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Name7</a:t>
            </a:r>
            <a:endParaRPr lang="ko-KR" altLang="en-US" dirty="0"/>
          </a:p>
        </p:txBody>
      </p:sp>
      <p:sp>
        <p:nvSpPr>
          <p:cNvPr id="157" name="그림 개체 틀 7"/>
          <p:cNvSpPr>
            <a:spLocks noGrp="1"/>
          </p:cNvSpPr>
          <p:nvPr>
            <p:ph type="pic" sz="quarter" idx="41" hasCustomPrompt="1"/>
          </p:nvPr>
        </p:nvSpPr>
        <p:spPr>
          <a:xfrm>
            <a:off x="960967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58" name="텍스트 개체 틀 32"/>
          <p:cNvSpPr>
            <a:spLocks noGrp="1"/>
          </p:cNvSpPr>
          <p:nvPr>
            <p:ph type="body" sz="quarter" idx="42" hasCustomPrompt="1"/>
          </p:nvPr>
        </p:nvSpPr>
        <p:spPr>
          <a:xfrm>
            <a:off x="960967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(Responsibility8)</a:t>
            </a:r>
            <a:endParaRPr lang="ko-KR" altLang="en-US" dirty="0"/>
          </a:p>
        </p:txBody>
      </p:sp>
      <p:sp>
        <p:nvSpPr>
          <p:cNvPr id="160" name="텍스트 개체 틀 30"/>
          <p:cNvSpPr>
            <a:spLocks noGrp="1"/>
          </p:cNvSpPr>
          <p:nvPr>
            <p:ph type="body" sz="quarter" idx="43" hasCustomPrompt="1"/>
          </p:nvPr>
        </p:nvSpPr>
        <p:spPr>
          <a:xfrm>
            <a:off x="960967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Name8</a:t>
            </a:r>
            <a:endParaRPr lang="ko-KR" altLang="en-US" dirty="0"/>
          </a:p>
        </p:txBody>
      </p:sp>
      <p:sp>
        <p:nvSpPr>
          <p:cNvPr id="162" name="그림 개체 틀 7"/>
          <p:cNvSpPr>
            <a:spLocks noGrp="1"/>
          </p:cNvSpPr>
          <p:nvPr>
            <p:ph type="pic" sz="quarter" idx="45" hasCustomPrompt="1"/>
          </p:nvPr>
        </p:nvSpPr>
        <p:spPr>
          <a:xfrm>
            <a:off x="2457449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63" name="텍스트 개체 틀 32"/>
          <p:cNvSpPr>
            <a:spLocks noGrp="1"/>
          </p:cNvSpPr>
          <p:nvPr>
            <p:ph type="body" sz="quarter" idx="46" hasCustomPrompt="1"/>
          </p:nvPr>
        </p:nvSpPr>
        <p:spPr>
          <a:xfrm>
            <a:off x="2457450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(Responsibility9)</a:t>
            </a:r>
            <a:endParaRPr lang="ko-KR" altLang="en-US" dirty="0"/>
          </a:p>
        </p:txBody>
      </p:sp>
      <p:sp>
        <p:nvSpPr>
          <p:cNvPr id="165" name="텍스트 개체 틀 30"/>
          <p:cNvSpPr>
            <a:spLocks noGrp="1"/>
          </p:cNvSpPr>
          <p:nvPr>
            <p:ph type="body" sz="quarter" idx="47" hasCustomPrompt="1"/>
          </p:nvPr>
        </p:nvSpPr>
        <p:spPr>
          <a:xfrm>
            <a:off x="2457450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Name9</a:t>
            </a:r>
            <a:endParaRPr lang="ko-KR" altLang="en-US" dirty="0"/>
          </a:p>
        </p:txBody>
      </p:sp>
      <p:sp>
        <p:nvSpPr>
          <p:cNvPr id="167" name="그림 개체 틀 7"/>
          <p:cNvSpPr>
            <a:spLocks noGrp="1"/>
          </p:cNvSpPr>
          <p:nvPr>
            <p:ph type="pic" sz="quarter" idx="49" hasCustomPrompt="1"/>
          </p:nvPr>
        </p:nvSpPr>
        <p:spPr>
          <a:xfrm>
            <a:off x="3958329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68" name="텍스트 개체 틀 32"/>
          <p:cNvSpPr>
            <a:spLocks noGrp="1"/>
          </p:cNvSpPr>
          <p:nvPr>
            <p:ph type="body" sz="quarter" idx="50" hasCustomPrompt="1"/>
          </p:nvPr>
        </p:nvSpPr>
        <p:spPr>
          <a:xfrm>
            <a:off x="3958330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(Responsibility10)</a:t>
            </a:r>
            <a:endParaRPr lang="ko-KR" altLang="en-US" dirty="0"/>
          </a:p>
        </p:txBody>
      </p:sp>
      <p:sp>
        <p:nvSpPr>
          <p:cNvPr id="170" name="텍스트 개체 틀 30"/>
          <p:cNvSpPr>
            <a:spLocks noGrp="1"/>
          </p:cNvSpPr>
          <p:nvPr>
            <p:ph type="body" sz="quarter" idx="51" hasCustomPrompt="1"/>
          </p:nvPr>
        </p:nvSpPr>
        <p:spPr>
          <a:xfrm>
            <a:off x="3958330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Name10</a:t>
            </a:r>
            <a:endParaRPr lang="ko-KR" altLang="en-US" dirty="0"/>
          </a:p>
        </p:txBody>
      </p:sp>
      <p:sp>
        <p:nvSpPr>
          <p:cNvPr id="172" name="그림 개체 틀 7"/>
          <p:cNvSpPr>
            <a:spLocks noGrp="1"/>
          </p:cNvSpPr>
          <p:nvPr>
            <p:ph type="pic" sz="quarter" idx="53" hasCustomPrompt="1"/>
          </p:nvPr>
        </p:nvSpPr>
        <p:spPr>
          <a:xfrm>
            <a:off x="5454812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73" name="텍스트 개체 틀 32"/>
          <p:cNvSpPr>
            <a:spLocks noGrp="1"/>
          </p:cNvSpPr>
          <p:nvPr>
            <p:ph type="body" sz="quarter" idx="54" hasCustomPrompt="1"/>
          </p:nvPr>
        </p:nvSpPr>
        <p:spPr>
          <a:xfrm>
            <a:off x="5454812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(Responsibility11)</a:t>
            </a:r>
            <a:endParaRPr lang="ko-KR" altLang="en-US" dirty="0"/>
          </a:p>
        </p:txBody>
      </p:sp>
      <p:sp>
        <p:nvSpPr>
          <p:cNvPr id="175" name="텍스트 개체 틀 30"/>
          <p:cNvSpPr>
            <a:spLocks noGrp="1"/>
          </p:cNvSpPr>
          <p:nvPr>
            <p:ph type="body" sz="quarter" idx="55" hasCustomPrompt="1"/>
          </p:nvPr>
        </p:nvSpPr>
        <p:spPr>
          <a:xfrm>
            <a:off x="5454812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Name11</a:t>
            </a:r>
            <a:endParaRPr lang="ko-KR" altLang="en-US" dirty="0"/>
          </a:p>
        </p:txBody>
      </p:sp>
      <p:sp>
        <p:nvSpPr>
          <p:cNvPr id="177" name="그림 개체 틀 7"/>
          <p:cNvSpPr>
            <a:spLocks noGrp="1"/>
          </p:cNvSpPr>
          <p:nvPr>
            <p:ph type="pic" sz="quarter" idx="57" hasCustomPrompt="1"/>
          </p:nvPr>
        </p:nvSpPr>
        <p:spPr>
          <a:xfrm>
            <a:off x="6951296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78" name="텍스트 개체 틀 32"/>
          <p:cNvSpPr>
            <a:spLocks noGrp="1"/>
          </p:cNvSpPr>
          <p:nvPr>
            <p:ph type="body" sz="quarter" idx="58" hasCustomPrompt="1"/>
          </p:nvPr>
        </p:nvSpPr>
        <p:spPr>
          <a:xfrm>
            <a:off x="6951296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(Responsibility12)</a:t>
            </a:r>
            <a:endParaRPr lang="ko-KR" altLang="en-US" dirty="0"/>
          </a:p>
        </p:txBody>
      </p:sp>
      <p:sp>
        <p:nvSpPr>
          <p:cNvPr id="180" name="텍스트 개체 틀 30"/>
          <p:cNvSpPr>
            <a:spLocks noGrp="1"/>
          </p:cNvSpPr>
          <p:nvPr>
            <p:ph type="body" sz="quarter" idx="59" hasCustomPrompt="1"/>
          </p:nvPr>
        </p:nvSpPr>
        <p:spPr>
          <a:xfrm>
            <a:off x="6951296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Name12</a:t>
            </a:r>
            <a:endParaRPr lang="ko-KR" altLang="en-US" dirty="0"/>
          </a:p>
        </p:txBody>
      </p:sp>
      <p:sp>
        <p:nvSpPr>
          <p:cNvPr id="182" name="그림 개체 틀 7"/>
          <p:cNvSpPr>
            <a:spLocks noGrp="1"/>
          </p:cNvSpPr>
          <p:nvPr>
            <p:ph type="pic" sz="quarter" idx="61" hasCustomPrompt="1"/>
          </p:nvPr>
        </p:nvSpPr>
        <p:spPr>
          <a:xfrm>
            <a:off x="8447780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83" name="텍스트 개체 틀 32"/>
          <p:cNvSpPr>
            <a:spLocks noGrp="1"/>
          </p:cNvSpPr>
          <p:nvPr>
            <p:ph type="body" sz="quarter" idx="62" hasCustomPrompt="1"/>
          </p:nvPr>
        </p:nvSpPr>
        <p:spPr>
          <a:xfrm>
            <a:off x="8447780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(Responsibility13)</a:t>
            </a:r>
            <a:endParaRPr lang="ko-KR" altLang="en-US" dirty="0"/>
          </a:p>
        </p:txBody>
      </p:sp>
      <p:sp>
        <p:nvSpPr>
          <p:cNvPr id="185" name="텍스트 개체 틀 30"/>
          <p:cNvSpPr>
            <a:spLocks noGrp="1"/>
          </p:cNvSpPr>
          <p:nvPr>
            <p:ph type="body" sz="quarter" idx="63" hasCustomPrompt="1"/>
          </p:nvPr>
        </p:nvSpPr>
        <p:spPr>
          <a:xfrm>
            <a:off x="8447780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Name13</a:t>
            </a:r>
            <a:endParaRPr lang="ko-KR" altLang="en-US" dirty="0"/>
          </a:p>
        </p:txBody>
      </p:sp>
      <p:sp>
        <p:nvSpPr>
          <p:cNvPr id="187" name="그림 개체 틀 7"/>
          <p:cNvSpPr>
            <a:spLocks noGrp="1"/>
          </p:cNvSpPr>
          <p:nvPr>
            <p:ph type="pic" sz="quarter" idx="65" hasCustomPrompt="1"/>
          </p:nvPr>
        </p:nvSpPr>
        <p:spPr>
          <a:xfrm>
            <a:off x="9944264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88" name="텍스트 개체 틀 32"/>
          <p:cNvSpPr>
            <a:spLocks noGrp="1"/>
          </p:cNvSpPr>
          <p:nvPr>
            <p:ph type="body" sz="quarter" idx="66" hasCustomPrompt="1"/>
          </p:nvPr>
        </p:nvSpPr>
        <p:spPr>
          <a:xfrm>
            <a:off x="9944264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(Responsibility14)</a:t>
            </a:r>
            <a:endParaRPr lang="ko-KR" altLang="en-US" dirty="0"/>
          </a:p>
        </p:txBody>
      </p:sp>
      <p:sp>
        <p:nvSpPr>
          <p:cNvPr id="190" name="텍스트 개체 틀 30"/>
          <p:cNvSpPr>
            <a:spLocks noGrp="1"/>
          </p:cNvSpPr>
          <p:nvPr>
            <p:ph type="body" sz="quarter" idx="67" hasCustomPrompt="1"/>
          </p:nvPr>
        </p:nvSpPr>
        <p:spPr>
          <a:xfrm>
            <a:off x="9944264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Name14</a:t>
            </a:r>
            <a:endParaRPr lang="ko-KR" altLang="en-US" dirty="0"/>
          </a:p>
        </p:txBody>
      </p:sp>
      <p:cxnSp>
        <p:nvCxnSpPr>
          <p:cNvPr id="80" name="직선 연결선 79"/>
          <p:cNvCxnSpPr>
            <a:cxnSpLocks/>
          </p:cNvCxnSpPr>
          <p:nvPr userDrawn="1"/>
        </p:nvCxnSpPr>
        <p:spPr>
          <a:xfrm>
            <a:off x="960967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>
            <a:cxnSpLocks/>
          </p:cNvCxnSpPr>
          <p:nvPr userDrawn="1"/>
        </p:nvCxnSpPr>
        <p:spPr>
          <a:xfrm>
            <a:off x="2457450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>
            <a:cxnSpLocks/>
          </p:cNvCxnSpPr>
          <p:nvPr userDrawn="1"/>
        </p:nvCxnSpPr>
        <p:spPr>
          <a:xfrm>
            <a:off x="3958330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>
            <a:cxnSpLocks/>
          </p:cNvCxnSpPr>
          <p:nvPr userDrawn="1"/>
        </p:nvCxnSpPr>
        <p:spPr>
          <a:xfrm>
            <a:off x="5454812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>
            <a:cxnSpLocks/>
          </p:cNvCxnSpPr>
          <p:nvPr userDrawn="1"/>
        </p:nvCxnSpPr>
        <p:spPr>
          <a:xfrm>
            <a:off x="6951296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>
            <a:cxnSpLocks/>
          </p:cNvCxnSpPr>
          <p:nvPr userDrawn="1"/>
        </p:nvCxnSpPr>
        <p:spPr>
          <a:xfrm>
            <a:off x="8447780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cxnSpLocks/>
          </p:cNvCxnSpPr>
          <p:nvPr userDrawn="1"/>
        </p:nvCxnSpPr>
        <p:spPr>
          <a:xfrm>
            <a:off x="9944264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802961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121275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1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7404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288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_Mobile Mocku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363647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90224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017518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3647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7685304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1433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6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Mockup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2"/>
          </p:nvPr>
        </p:nvSpPr>
        <p:spPr>
          <a:xfrm>
            <a:off x="4368799" y="2178657"/>
            <a:ext cx="7365999" cy="422214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280799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73072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48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870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734800" y="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1734800" y="640080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343597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1734800" y="1343597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560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_Gradient">
    <p:bg>
      <p:bgPr>
        <a:gradFill flip="none" rotWithShape="1">
          <a:gsLst>
            <a:gs pos="0">
              <a:schemeClr val="accent2"/>
            </a:gs>
            <a:gs pos="100000">
              <a:schemeClr val="accent3"/>
            </a:gs>
          </a:gsLst>
          <a:lin ang="36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140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4/5/19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logo_2.psd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457572"/>
            <a:ext cx="1284224" cy="15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6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871733"/>
            <a:ext cx="11277600" cy="830997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071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Dynamic_S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5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315130"/>
            <a:ext cx="11277600" cy="23876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90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Dynamic_S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5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315130"/>
            <a:ext cx="11277600" cy="23876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08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gradFill flip="none" rotWithShape="1">
          <a:gsLst>
            <a:gs pos="100000">
              <a:schemeClr val="accent2"/>
            </a:gs>
            <a:gs pos="0">
              <a:schemeClr val="accent3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2871733"/>
            <a:ext cx="11277600" cy="830997"/>
          </a:xfrm>
        </p:spPr>
        <p:txBody>
          <a:bodyPr anchor="b">
            <a:noAutofit/>
          </a:bodyPr>
          <a:lstStyle>
            <a:lvl1pPr algn="l">
              <a:defRPr sz="60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This is a Section Header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206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>
                <a:latin typeface="Avenir Book" charset="0"/>
                <a:ea typeface="Avenir Book" charset="0"/>
                <a:cs typeface="Avenir Book" charset="0"/>
              </a:defRPr>
            </a:lvl5pPr>
            <a:lvl6pPr>
              <a:defRPr>
                <a:latin typeface="Avenir Book" charset="0"/>
                <a:ea typeface="Avenir Book" charset="0"/>
                <a:cs typeface="Avenir Book" charset="0"/>
              </a:defRPr>
            </a:lvl6pPr>
            <a:lvl7pPr>
              <a:defRPr baseline="0">
                <a:latin typeface="Avenir Book" charset="0"/>
                <a:ea typeface="Avenir Book" charset="0"/>
                <a:cs typeface="Avenir Book" charset="0"/>
              </a:defRPr>
            </a:lvl7pPr>
            <a:lvl8pPr>
              <a:defRPr baseline="0">
                <a:latin typeface="Avenir Book" charset="0"/>
                <a:ea typeface="Avenir Book" charset="0"/>
                <a:cs typeface="Avenir Book" charset="0"/>
              </a:defRPr>
            </a:lvl8pPr>
            <a:lvl9pPr>
              <a:defRPr baseline="0"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83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886397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2029397"/>
            <a:ext cx="54102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1"/>
          </p:nvPr>
        </p:nvSpPr>
        <p:spPr>
          <a:xfrm>
            <a:off x="6324600" y="2029397"/>
            <a:ext cx="54102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309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: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199" y="2029397"/>
            <a:ext cx="7365999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2"/>
          </p:nvPr>
        </p:nvSpPr>
        <p:spPr>
          <a:xfrm>
            <a:off x="8280398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190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88639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29397"/>
            <a:ext cx="11277600" cy="43714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1566634" y="6518987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3ECEAC6C-2BBB-4EA8-965F-A871AF4E7130}" type="slidenum">
              <a:rPr lang="en-US" sz="80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pPr algn="l"/>
              <a:t>‹#›</a:t>
            </a:fld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603914" y="6535915"/>
            <a:ext cx="2082800" cy="19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  <a:spcBef>
                <a:spcPts val="1200"/>
              </a:spcBef>
            </a:pPr>
            <a:r>
              <a:rPr lang="en-US" sz="800" dirty="0" err="1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Telenav</a:t>
            </a:r>
            <a:r>
              <a:rPr lang="en-US" sz="8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, Inc. All Rights Reserved © 2018</a:t>
            </a:r>
          </a:p>
        </p:txBody>
      </p:sp>
    </p:spTree>
    <p:extLst>
      <p:ext uri="{BB962C8B-B14F-4D97-AF65-F5344CB8AC3E}">
        <p14:creationId xmlns:p14="http://schemas.microsoft.com/office/powerpoint/2010/main" val="1110894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67" r:id="rId2"/>
    <p:sldLayoutId id="2147483651" r:id="rId3"/>
    <p:sldLayoutId id="2147483649" r:id="rId4"/>
    <p:sldLayoutId id="2147483680" r:id="rId5"/>
    <p:sldLayoutId id="2147483663" r:id="rId6"/>
    <p:sldLayoutId id="2147483650" r:id="rId7"/>
    <p:sldLayoutId id="2147483652" r:id="rId8"/>
    <p:sldLayoutId id="2147483653" r:id="rId9"/>
    <p:sldLayoutId id="2147483656" r:id="rId10"/>
    <p:sldLayoutId id="2147483657" r:id="rId11"/>
    <p:sldLayoutId id="2147483662" r:id="rId12"/>
    <p:sldLayoutId id="2147483672" r:id="rId13"/>
    <p:sldLayoutId id="2147483660" r:id="rId14"/>
    <p:sldLayoutId id="2147483674" r:id="rId15"/>
    <p:sldLayoutId id="2147483659" r:id="rId16"/>
    <p:sldLayoutId id="2147483675" r:id="rId17"/>
    <p:sldLayoutId id="2147483669" r:id="rId18"/>
    <p:sldLayoutId id="2147483671" r:id="rId19"/>
    <p:sldLayoutId id="2147483673" r:id="rId20"/>
    <p:sldLayoutId id="2147483677" r:id="rId21"/>
    <p:sldLayoutId id="2147483679" r:id="rId22"/>
    <p:sldLayoutId id="2147483678" r:id="rId23"/>
    <p:sldLayoutId id="2147483654" r:id="rId24"/>
    <p:sldLayoutId id="2147483655" r:id="rId25"/>
    <p:sldLayoutId id="2147483666" r:id="rId26"/>
    <p:sldLayoutId id="2147483681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Avenir Book" charset="0"/>
          <a:cs typeface="Avenir Book" charset="0"/>
        </a:defRPr>
      </a:lvl1pPr>
    </p:titleStyle>
    <p:bodyStyle>
      <a:lvl1pPr marL="169863" indent="-169863" algn="l" defTabSz="914400" rtl="0" eaLnBrk="1" latinLnBrk="0" hangingPunct="1">
        <a:lnSpc>
          <a:spcPct val="95000"/>
        </a:lnSpc>
        <a:spcBef>
          <a:spcPts val="12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1pPr>
      <a:lvl2pPr marL="346075" indent="-176213" algn="l" defTabSz="914400" rtl="0" eaLnBrk="1" latinLnBrk="0" hangingPunct="1">
        <a:lnSpc>
          <a:spcPct val="85000"/>
        </a:lnSpc>
        <a:spcBef>
          <a:spcPts val="400"/>
        </a:spcBef>
        <a:spcAft>
          <a:spcPts val="200"/>
        </a:spcAft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2pPr>
      <a:lvl3pPr marL="514350" indent="-168275" algn="l" defTabSz="914400" rtl="0" eaLnBrk="1" latinLnBrk="0" hangingPunct="1">
        <a:lnSpc>
          <a:spcPct val="85000"/>
        </a:lnSpc>
        <a:spcBef>
          <a:spcPts val="400"/>
        </a:spcBef>
        <a:spcAft>
          <a:spcPts val="2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3pPr>
      <a:lvl4pPr marL="684213" indent="-169863" algn="l" defTabSz="914400" rtl="0" eaLnBrk="1" latinLnBrk="0" hangingPunct="1">
        <a:lnSpc>
          <a:spcPct val="85000"/>
        </a:lnSpc>
        <a:spcBef>
          <a:spcPts val="400"/>
        </a:spcBef>
        <a:spcAft>
          <a:spcPts val="2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4pPr>
      <a:lvl5pPr marL="860425" indent="-176213" algn="l" defTabSz="914400" rtl="0" eaLnBrk="1" latinLnBrk="0" hangingPunct="1">
        <a:lnSpc>
          <a:spcPct val="85000"/>
        </a:lnSpc>
        <a:spcBef>
          <a:spcPts val="400"/>
        </a:spcBef>
        <a:spcAft>
          <a:spcPts val="2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5pPr>
      <a:lvl6pPr marL="0" indent="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​"/>
        <a:defRPr sz="2400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​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169863" indent="-169863" algn="l" defTabSz="914400" rtl="0" eaLnBrk="1" latinLnBrk="0" hangingPunct="1">
        <a:lnSpc>
          <a:spcPct val="85000"/>
        </a:lnSpc>
        <a:spcBef>
          <a:spcPts val="400"/>
        </a:spcBef>
        <a:spcAft>
          <a:spcPts val="200"/>
        </a:spcAft>
        <a:buClr>
          <a:schemeClr val="bg2"/>
        </a:buClr>
        <a:buFont typeface="Arial" panose="020B0604020202020204" pitchFamily="34" charset="0"/>
        <a:buChar char="•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41313" marR="0" indent="-173038" algn="l" defTabSz="914400" rtl="0" eaLnBrk="1" fontAlgn="auto" latinLnBrk="0" hangingPunct="1">
        <a:lnSpc>
          <a:spcPct val="85000"/>
        </a:lnSpc>
        <a:spcBef>
          <a:spcPts val="400"/>
        </a:spcBef>
        <a:spcAft>
          <a:spcPts val="200"/>
        </a:spcAft>
        <a:buClr>
          <a:schemeClr val="bg2"/>
        </a:buClr>
        <a:buSzTx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6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11" Type="http://schemas.openxmlformats.org/officeDocument/2006/relationships/image" Target="../media/image64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63.png"/><Relationship Id="rId4" Type="http://schemas.openxmlformats.org/officeDocument/2006/relationships/diagramQuickStyle" Target="../diagrams/quickStyle1.xml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cid:image002.png@01D384BA.8AD625B0" TargetMode="External"/><Relationship Id="rId3" Type="http://schemas.openxmlformats.org/officeDocument/2006/relationships/image" Target="../media/image15.tiff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cid:image001.png@01D384BA.8AD625B0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Telenav/open-source-spec/blob/master/valhalla/resource/pictures/valhalla-tile-level-details.png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hyperlink" Target="https://github.com/Telenav/open-source-spec/blob/master/valhalla/resource/pictures/germany-tiles.png" TargetMode="Externa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200" dirty="0"/>
              <a:t>Open Source for Navigation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Xun(Perry) Liu</a:t>
            </a:r>
          </a:p>
          <a:p>
            <a:r>
              <a:rPr lang="en-US" dirty="0"/>
              <a:t>4/10/2019</a:t>
            </a:r>
          </a:p>
        </p:txBody>
      </p:sp>
    </p:spTree>
    <p:extLst>
      <p:ext uri="{BB962C8B-B14F-4D97-AF65-F5344CB8AC3E}">
        <p14:creationId xmlns:p14="http://schemas.microsoft.com/office/powerpoint/2010/main" val="30057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Valhalla Route calculation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F19332B-E15B-4017-B769-30813EA9B963}"/>
              </a:ext>
            </a:extLst>
          </p:cNvPr>
          <p:cNvSpPr txBox="1">
            <a:spLocks/>
          </p:cNvSpPr>
          <p:nvPr/>
        </p:nvSpPr>
        <p:spPr>
          <a:xfrm>
            <a:off x="6576781" y="2452189"/>
            <a:ext cx="5158020" cy="3441077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691BF0-AF77-564C-B250-E43534E90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824" y="1357143"/>
            <a:ext cx="9054791" cy="508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0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learned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5421454" y="3427246"/>
            <a:ext cx="4369443" cy="443654"/>
          </a:xfrm>
        </p:spPr>
        <p:txBody>
          <a:bodyPr/>
          <a:lstStyle/>
          <a:p>
            <a:r>
              <a:rPr lang="en-US" b="1" dirty="0"/>
              <a:t>Improvement on Current product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F19332B-E15B-4017-B769-30813EA9B963}"/>
              </a:ext>
            </a:extLst>
          </p:cNvPr>
          <p:cNvSpPr txBox="1">
            <a:spLocks/>
          </p:cNvSpPr>
          <p:nvPr/>
        </p:nvSpPr>
        <p:spPr>
          <a:xfrm>
            <a:off x="5421454" y="4080018"/>
            <a:ext cx="6654799" cy="1979595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Fix boundary at space level, then try at tile level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Re-build boundary’s connectivity based on geometry and road names/type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82B854A-2DF1-E045-A347-AA808FA5A49D}"/>
              </a:ext>
            </a:extLst>
          </p:cNvPr>
          <p:cNvSpPr txBox="1">
            <a:spLocks/>
          </p:cNvSpPr>
          <p:nvPr/>
        </p:nvSpPr>
        <p:spPr>
          <a:xfrm>
            <a:off x="0" y="1697518"/>
            <a:ext cx="6654799" cy="579151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 level data organization affects feature tradeoff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CC5440-A56C-894C-926A-A2B9BDFCA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81" y="2582696"/>
            <a:ext cx="45212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21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#2 Calculate route consider dynamic information</a:t>
            </a:r>
          </a:p>
        </p:txBody>
      </p:sp>
      <p:pic>
        <p:nvPicPr>
          <p:cNvPr id="1026" name="Picture 2" descr="ROAD CLOSED &#10;EVENT IN PROGRESS ">
            <a:extLst>
              <a:ext uri="{FF2B5EF4-FFF2-40B4-BE49-F238E27FC236}">
                <a16:creationId xmlns:a16="http://schemas.microsoft.com/office/drawing/2014/main" id="{B3820281-6080-9941-A60A-6745FE815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549" y="2810595"/>
            <a:ext cx="3641967" cy="242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8D73041-B201-B741-98FA-059DE2E948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9389" y="2810594"/>
            <a:ext cx="4036359" cy="24279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32DF30-A160-D640-AE72-1C6E049C13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7060" y="2810594"/>
            <a:ext cx="4148865" cy="242797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D53F66-1CFF-984D-8EF8-0882723C473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Story #2 Calculate route consider dynamic information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 err="1"/>
              <a:t>Chanllege</a:t>
            </a:r>
            <a:r>
              <a:rPr lang="en-US" b="1" dirty="0"/>
              <a:t> of routing + dynamic information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540A10-3CE3-1545-B0CD-E78AF6889A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0381" y="1083670"/>
            <a:ext cx="4982173" cy="53932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A0E2DA-D47E-3E46-9687-10F1F1F9BA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14" y="1294688"/>
            <a:ext cx="6277821" cy="42686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0E69A3-005E-F84A-998C-2D3F8684D92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61843"/>
            <a:ext cx="9171745" cy="61041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0AE94B2-E231-C844-8282-1DC1FFD5FA90}"/>
              </a:ext>
            </a:extLst>
          </p:cNvPr>
          <p:cNvSpPr/>
          <p:nvPr/>
        </p:nvSpPr>
        <p:spPr bwMode="gray">
          <a:xfrm>
            <a:off x="1779017" y="1873212"/>
            <a:ext cx="7326351" cy="40049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FC4348B-7AC2-A947-8836-D160319DC8A0}"/>
              </a:ext>
            </a:extLst>
          </p:cNvPr>
          <p:cNvSpPr/>
          <p:nvPr/>
        </p:nvSpPr>
        <p:spPr bwMode="gray">
          <a:xfrm>
            <a:off x="5812856" y="2810108"/>
            <a:ext cx="490654" cy="490654"/>
          </a:xfrm>
          <a:prstGeom prst="ellipse">
            <a:avLst/>
          </a:prstGeom>
          <a:solidFill>
            <a:schemeClr val="accent2">
              <a:lumMod val="60000"/>
              <a:lumOff val="4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EF46D7F-BE31-154C-B4AB-B0B016674DD4}"/>
              </a:ext>
            </a:extLst>
          </p:cNvPr>
          <p:cNvSpPr/>
          <p:nvPr/>
        </p:nvSpPr>
        <p:spPr bwMode="gray">
          <a:xfrm>
            <a:off x="3943876" y="3630357"/>
            <a:ext cx="490654" cy="490654"/>
          </a:xfrm>
          <a:prstGeom prst="ellipse">
            <a:avLst/>
          </a:prstGeom>
          <a:solidFill>
            <a:schemeClr val="accent2">
              <a:lumMod val="60000"/>
              <a:lumOff val="4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3D76511-9A9B-D542-950D-852456B3978F}"/>
              </a:ext>
            </a:extLst>
          </p:cNvPr>
          <p:cNvSpPr/>
          <p:nvPr/>
        </p:nvSpPr>
        <p:spPr bwMode="gray">
          <a:xfrm>
            <a:off x="5074207" y="4121011"/>
            <a:ext cx="490654" cy="490654"/>
          </a:xfrm>
          <a:prstGeom prst="ellipse">
            <a:avLst/>
          </a:prstGeom>
          <a:solidFill>
            <a:schemeClr val="accent2">
              <a:lumMod val="60000"/>
              <a:lumOff val="4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607EB0-EC64-204D-860B-9366E2CD0811}"/>
              </a:ext>
            </a:extLst>
          </p:cNvPr>
          <p:cNvSpPr/>
          <p:nvPr/>
        </p:nvSpPr>
        <p:spPr bwMode="gray">
          <a:xfrm>
            <a:off x="6218928" y="3142099"/>
            <a:ext cx="490654" cy="490654"/>
          </a:xfrm>
          <a:prstGeom prst="ellipse">
            <a:avLst/>
          </a:prstGeom>
          <a:solidFill>
            <a:srgbClr val="92D05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4CC644D-DF0B-884A-9FCC-CF7D885D1A9F}"/>
              </a:ext>
            </a:extLst>
          </p:cNvPr>
          <p:cNvSpPr txBox="1">
            <a:spLocks/>
          </p:cNvSpPr>
          <p:nvPr/>
        </p:nvSpPr>
        <p:spPr>
          <a:xfrm>
            <a:off x="1109607" y="5727489"/>
            <a:ext cx="3350966" cy="80961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400M edges for HERE NA</a:t>
            </a:r>
          </a:p>
          <a:p>
            <a:r>
              <a:rPr lang="en-US" b="1" dirty="0"/>
              <a:t>800M edges for HERE EU</a:t>
            </a:r>
          </a:p>
        </p:txBody>
      </p:sp>
    </p:spTree>
    <p:extLst>
      <p:ext uri="{BB962C8B-B14F-4D97-AF65-F5344CB8AC3E}">
        <p14:creationId xmlns:p14="http://schemas.microsoft.com/office/powerpoint/2010/main" val="364976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10" grpId="0" animBg="1"/>
      <p:bldP spid="11" grpId="0" animBg="1"/>
      <p:bldP spid="12" grpId="0" animBg="1"/>
      <p:bldP spid="14" grpId="0"/>
      <p:bldP spid="1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Function class Level promotion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6D7ABD4F-4064-A042-B599-8A125788A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918312"/>
            <a:ext cx="7115175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1AD521-C331-BD4E-996E-4200159675C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BB3466-FF04-B34E-9B71-C42A3D597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7244" y="2087600"/>
            <a:ext cx="4996366" cy="356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97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Function class Level promotion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Prune and Shrink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8D656F48-F590-1244-A7DD-EDD9D5421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650" y="1217993"/>
            <a:ext cx="6889173" cy="5453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6C13C84-CA37-F248-A838-069F4AEF1E03}"/>
              </a:ext>
            </a:extLst>
          </p:cNvPr>
          <p:cNvSpPr txBox="1">
            <a:spLocks/>
          </p:cNvSpPr>
          <p:nvPr/>
        </p:nvSpPr>
        <p:spPr>
          <a:xfrm>
            <a:off x="8374364" y="915711"/>
            <a:ext cx="2653469" cy="3250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When to promote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13E21F-18B6-7240-9654-94AAAED70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83423" y="1793126"/>
            <a:ext cx="4235353" cy="3769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E484BA3-12DC-4C40-AFCB-AB01340C22D3}"/>
              </a:ext>
            </a:extLst>
          </p:cNvPr>
          <p:cNvSpPr/>
          <p:nvPr/>
        </p:nvSpPr>
        <p:spPr bwMode="gray">
          <a:xfrm>
            <a:off x="371474" y="1204447"/>
            <a:ext cx="3192820" cy="2695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A14DC-C4DE-984D-BE3A-D03979EAB876}"/>
              </a:ext>
            </a:extLst>
          </p:cNvPr>
          <p:cNvSpPr/>
          <p:nvPr/>
        </p:nvSpPr>
        <p:spPr bwMode="gray">
          <a:xfrm>
            <a:off x="3754148" y="1217993"/>
            <a:ext cx="3192820" cy="2695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431B84-3C24-5848-A0F0-C17E9808390A}"/>
              </a:ext>
            </a:extLst>
          </p:cNvPr>
          <p:cNvSpPr/>
          <p:nvPr/>
        </p:nvSpPr>
        <p:spPr bwMode="gray">
          <a:xfrm>
            <a:off x="447966" y="3944957"/>
            <a:ext cx="3192820" cy="2695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07A123-631A-914B-AE50-407E1CA46F75}"/>
              </a:ext>
            </a:extLst>
          </p:cNvPr>
          <p:cNvSpPr/>
          <p:nvPr/>
        </p:nvSpPr>
        <p:spPr bwMode="gray">
          <a:xfrm>
            <a:off x="3841102" y="3927288"/>
            <a:ext cx="3192820" cy="2695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FB0BC2-6E2B-AE4C-8A3B-2EDFD524EA86}"/>
              </a:ext>
            </a:extLst>
          </p:cNvPr>
          <p:cNvSpPr/>
          <p:nvPr/>
        </p:nvSpPr>
        <p:spPr bwMode="gray">
          <a:xfrm>
            <a:off x="7222548" y="733251"/>
            <a:ext cx="4845627" cy="4958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7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Function class Level promotion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2653469" cy="325008"/>
          </a:xfrm>
        </p:spPr>
        <p:txBody>
          <a:bodyPr/>
          <a:lstStyle/>
          <a:p>
            <a:r>
              <a:rPr lang="en-US" b="1" dirty="0"/>
              <a:t>Miss best candidate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8FBFB7-D01D-7240-A842-922EB36B5F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74130"/>
            <a:ext cx="5744160" cy="31557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43E951-858E-5940-9BC8-73E183AC9E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7842" y="2274130"/>
            <a:ext cx="5141171" cy="325704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3DC1534-CF1B-B143-8DD9-BF4DC45807C3}"/>
              </a:ext>
            </a:extLst>
          </p:cNvPr>
          <p:cNvSpPr/>
          <p:nvPr/>
        </p:nvSpPr>
        <p:spPr bwMode="gray">
          <a:xfrm>
            <a:off x="9378174" y="3657600"/>
            <a:ext cx="1382751" cy="903249"/>
          </a:xfrm>
          <a:prstGeom prst="ellipse">
            <a:avLst/>
          </a:prstGeom>
          <a:solidFill>
            <a:schemeClr val="bg1">
              <a:alpha val="0"/>
            </a:schemeClr>
          </a:solidFill>
          <a:ln w="34925">
            <a:solidFill>
              <a:srgbClr val="FF0000">
                <a:alpha val="70000"/>
              </a:srgb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6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Thomas Guide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2653469" cy="325008"/>
          </a:xfrm>
        </p:spPr>
        <p:txBody>
          <a:bodyPr/>
          <a:lstStyle/>
          <a:p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pic>
        <p:nvPicPr>
          <p:cNvPr id="1026" name="Picture 2" descr="21 &#10;LO 46 &#10;OCEAB &#10;KEY TO &#10;MAP SECTIONS &#10;LOS ANGELES &#10;AND VICINITY &#10;79 ">
            <a:extLst>
              <a:ext uri="{FF2B5EF4-FFF2-40B4-BE49-F238E27FC236}">
                <a16:creationId xmlns:a16="http://schemas.microsoft.com/office/drawing/2014/main" id="{DBDC5B47-4362-EB43-AD75-1ADDCF3FD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9438"/>
            <a:ext cx="5875898" cy="5598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056543-5188-1C41-A39D-AF6DC2FC5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773" y="1259438"/>
            <a:ext cx="6301900" cy="5598563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14E1B2DB-0AA6-D44D-80CF-BAAF2972EA4E}"/>
              </a:ext>
            </a:extLst>
          </p:cNvPr>
          <p:cNvSpPr/>
          <p:nvPr/>
        </p:nvSpPr>
        <p:spPr bwMode="gray">
          <a:xfrm rot="504944">
            <a:off x="2578884" y="2689411"/>
            <a:ext cx="3611748" cy="666974"/>
          </a:xfrm>
          <a:prstGeom prst="rightArrow">
            <a:avLst/>
          </a:prstGeom>
          <a:solidFill>
            <a:srgbClr val="00B050">
              <a:alpha val="42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61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Partition the graph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By fixed size grid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66E6E4B-57FF-C34F-BE83-519F6A928916}"/>
              </a:ext>
            </a:extLst>
          </p:cNvPr>
          <p:cNvGrpSpPr/>
          <p:nvPr/>
        </p:nvGrpSpPr>
        <p:grpSpPr>
          <a:xfrm>
            <a:off x="292536" y="1597372"/>
            <a:ext cx="5292725" cy="4248150"/>
            <a:chOff x="352357" y="1229502"/>
            <a:chExt cx="5292725" cy="4248150"/>
          </a:xfrm>
        </p:grpSpPr>
        <p:pic>
          <p:nvPicPr>
            <p:cNvPr id="19" name="Picture 91">
              <a:extLst>
                <a:ext uri="{FF2B5EF4-FFF2-40B4-BE49-F238E27FC236}">
                  <a16:creationId xmlns:a16="http://schemas.microsoft.com/office/drawing/2014/main" id="{599AA9A5-CECB-D549-9D6B-F9840A2A75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32" y="1445402"/>
              <a:ext cx="4752975" cy="3860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Line 68">
              <a:extLst>
                <a:ext uri="{FF2B5EF4-FFF2-40B4-BE49-F238E27FC236}">
                  <a16:creationId xmlns:a16="http://schemas.microsoft.com/office/drawing/2014/main" id="{718843CD-EB32-2A42-8954-AA9F01D712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1282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69">
              <a:extLst>
                <a:ext uri="{FF2B5EF4-FFF2-40B4-BE49-F238E27FC236}">
                  <a16:creationId xmlns:a16="http://schemas.microsoft.com/office/drawing/2014/main" id="{3EB8E06A-0E85-3B43-92D2-161E941A97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3082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70">
              <a:extLst>
                <a:ext uri="{FF2B5EF4-FFF2-40B4-BE49-F238E27FC236}">
                  <a16:creationId xmlns:a16="http://schemas.microsoft.com/office/drawing/2014/main" id="{60A7CA2E-5E68-9942-989F-12B2F27351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04882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71">
              <a:extLst>
                <a:ext uri="{FF2B5EF4-FFF2-40B4-BE49-F238E27FC236}">
                  <a16:creationId xmlns:a16="http://schemas.microsoft.com/office/drawing/2014/main" id="{EE26D57C-8565-D045-8B47-B6A4AE218E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682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72">
              <a:extLst>
                <a:ext uri="{FF2B5EF4-FFF2-40B4-BE49-F238E27FC236}">
                  <a16:creationId xmlns:a16="http://schemas.microsoft.com/office/drawing/2014/main" id="{EA5D7E50-7B53-694A-AD16-CF9DFE460A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70070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73">
              <a:extLst>
                <a:ext uri="{FF2B5EF4-FFF2-40B4-BE49-F238E27FC236}">
                  <a16:creationId xmlns:a16="http://schemas.microsoft.com/office/drawing/2014/main" id="{382BCCA7-B790-EE4D-BC37-2D1AD25CEC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01870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74">
              <a:extLst>
                <a:ext uri="{FF2B5EF4-FFF2-40B4-BE49-F238E27FC236}">
                  <a16:creationId xmlns:a16="http://schemas.microsoft.com/office/drawing/2014/main" id="{2E992EAC-7AD8-6340-BC50-85BB9B1BCE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3670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75">
              <a:extLst>
                <a:ext uri="{FF2B5EF4-FFF2-40B4-BE49-F238E27FC236}">
                  <a16:creationId xmlns:a16="http://schemas.microsoft.com/office/drawing/2014/main" id="{09EE597D-74E3-5541-A686-548424FC25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65470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76">
              <a:extLst>
                <a:ext uri="{FF2B5EF4-FFF2-40B4-BE49-F238E27FC236}">
                  <a16:creationId xmlns:a16="http://schemas.microsoft.com/office/drawing/2014/main" id="{7CDA34A0-1E82-F044-9005-37EFC9A1FA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7270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77">
              <a:extLst>
                <a:ext uri="{FF2B5EF4-FFF2-40B4-BE49-F238E27FC236}">
                  <a16:creationId xmlns:a16="http://schemas.microsoft.com/office/drawing/2014/main" id="{8D00D197-74EB-8B4C-923D-4AB4B574AA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29070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Line 78">
              <a:extLst>
                <a:ext uri="{FF2B5EF4-FFF2-40B4-BE49-F238E27FC236}">
                  <a16:creationId xmlns:a16="http://schemas.microsoft.com/office/drawing/2014/main" id="{0BB04B69-A58E-A14D-86A5-A3ECF6E461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0870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79">
              <a:extLst>
                <a:ext uri="{FF2B5EF4-FFF2-40B4-BE49-F238E27FC236}">
                  <a16:creationId xmlns:a16="http://schemas.microsoft.com/office/drawing/2014/main" id="{FE4A96E9-157D-BE4A-AAAC-D22808ECD7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92670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Line 80">
              <a:extLst>
                <a:ext uri="{FF2B5EF4-FFF2-40B4-BE49-F238E27FC236}">
                  <a16:creationId xmlns:a16="http://schemas.microsoft.com/office/drawing/2014/main" id="{B6BDD23B-A327-1A45-9E9C-744BDFD7F6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1445402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81">
              <a:extLst>
                <a:ext uri="{FF2B5EF4-FFF2-40B4-BE49-F238E27FC236}">
                  <a16:creationId xmlns:a16="http://schemas.microsoft.com/office/drawing/2014/main" id="{5DC0B355-50F0-1845-B8B5-28EA89AF05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1877202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82">
              <a:extLst>
                <a:ext uri="{FF2B5EF4-FFF2-40B4-BE49-F238E27FC236}">
                  <a16:creationId xmlns:a16="http://schemas.microsoft.com/office/drawing/2014/main" id="{E316D2E4-F768-4E41-A7FF-747DA66789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2309002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83">
              <a:extLst>
                <a:ext uri="{FF2B5EF4-FFF2-40B4-BE49-F238E27FC236}">
                  <a16:creationId xmlns:a16="http://schemas.microsoft.com/office/drawing/2014/main" id="{68C4C56F-D924-9647-8039-EFD2EB45A0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2740802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84">
              <a:extLst>
                <a:ext uri="{FF2B5EF4-FFF2-40B4-BE49-F238E27FC236}">
                  <a16:creationId xmlns:a16="http://schemas.microsoft.com/office/drawing/2014/main" id="{CF4EA523-F540-A14E-B77D-7B3B38A2A4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3174189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85">
              <a:extLst>
                <a:ext uri="{FF2B5EF4-FFF2-40B4-BE49-F238E27FC236}">
                  <a16:creationId xmlns:a16="http://schemas.microsoft.com/office/drawing/2014/main" id="{F67E04B5-1632-FD45-B517-B3134367FB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3605989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86">
              <a:extLst>
                <a:ext uri="{FF2B5EF4-FFF2-40B4-BE49-F238E27FC236}">
                  <a16:creationId xmlns:a16="http://schemas.microsoft.com/office/drawing/2014/main" id="{FF74B6BE-2972-3F46-B2C7-77D7845DC0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4037789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Line 87">
              <a:extLst>
                <a:ext uri="{FF2B5EF4-FFF2-40B4-BE49-F238E27FC236}">
                  <a16:creationId xmlns:a16="http://schemas.microsoft.com/office/drawing/2014/main" id="{6ABB7B81-CC93-D14C-A560-A7DCD3A3DF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4469589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88">
              <a:extLst>
                <a:ext uri="{FF2B5EF4-FFF2-40B4-BE49-F238E27FC236}">
                  <a16:creationId xmlns:a16="http://schemas.microsoft.com/office/drawing/2014/main" id="{C618148F-4FD0-3945-A5FB-AB0D66518C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4901389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89">
              <a:extLst>
                <a:ext uri="{FF2B5EF4-FFF2-40B4-BE49-F238E27FC236}">
                  <a16:creationId xmlns:a16="http://schemas.microsoft.com/office/drawing/2014/main" id="{87C0065B-B11E-144B-8DC8-BBDCD1CF68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5333189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82FF61C6-8EA1-F24F-B962-19B6D8DD1F9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3" t="12471"/>
          <a:stretch/>
        </p:blipFill>
        <p:spPr>
          <a:xfrm>
            <a:off x="6523463" y="3144645"/>
            <a:ext cx="4528859" cy="29571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8E9819-48A2-F74B-9AF8-2850AD8EA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4182" y="3028601"/>
            <a:ext cx="749300" cy="762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1AD82E6-E525-3D4D-95A4-092DC9FF3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7086" y="588634"/>
            <a:ext cx="1781999" cy="181220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08E335-58CD-B64D-B5DE-3A4E6DE7CF80}"/>
              </a:ext>
            </a:extLst>
          </p:cNvPr>
          <p:cNvSpPr/>
          <p:nvPr/>
        </p:nvSpPr>
        <p:spPr bwMode="gray">
          <a:xfrm>
            <a:off x="7226640" y="862114"/>
            <a:ext cx="1225834" cy="1225834"/>
          </a:xfrm>
          <a:prstGeom prst="rect">
            <a:avLst/>
          </a:prstGeom>
          <a:solidFill>
            <a:schemeClr val="accent4">
              <a:tint val="65000"/>
              <a:alpha val="45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A231B70C-6FB2-1D46-8925-E4FCEB63C41A}"/>
              </a:ext>
            </a:extLst>
          </p:cNvPr>
          <p:cNvSpPr/>
          <p:nvPr/>
        </p:nvSpPr>
        <p:spPr bwMode="gray">
          <a:xfrm>
            <a:off x="9328875" y="970895"/>
            <a:ext cx="1524069" cy="734828"/>
          </a:xfrm>
          <a:prstGeom prst="roundRect">
            <a:avLst/>
          </a:prstGeom>
          <a:solidFill>
            <a:srgbClr val="FF0000">
              <a:alpha val="25000"/>
            </a:srgb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Boundary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edges</a:t>
            </a:r>
            <a:endParaRPr lang="en-US" sz="2000" b="1" dirty="0"/>
          </a:p>
        </p:txBody>
      </p:sp>
      <p:sp>
        <p:nvSpPr>
          <p:cNvPr id="46" name="Left Arrow 45">
            <a:extLst>
              <a:ext uri="{FF2B5EF4-FFF2-40B4-BE49-F238E27FC236}">
                <a16:creationId xmlns:a16="http://schemas.microsoft.com/office/drawing/2014/main" id="{21C125D9-0558-5E40-AA13-928DCB68234B}"/>
              </a:ext>
            </a:extLst>
          </p:cNvPr>
          <p:cNvSpPr/>
          <p:nvPr/>
        </p:nvSpPr>
        <p:spPr bwMode="gray">
          <a:xfrm>
            <a:off x="8734082" y="1200522"/>
            <a:ext cx="549113" cy="303277"/>
          </a:xfrm>
          <a:prstGeom prst="leftArrow">
            <a:avLst/>
          </a:prstGeom>
          <a:solidFill>
            <a:srgbClr val="FF0000">
              <a:alpha val="25000"/>
            </a:srgbClr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C2C4F52B-7931-8343-A372-A24FF4AAA9CE}"/>
              </a:ext>
            </a:extLst>
          </p:cNvPr>
          <p:cNvSpPr/>
          <p:nvPr/>
        </p:nvSpPr>
        <p:spPr bwMode="gray">
          <a:xfrm>
            <a:off x="8668169" y="46597"/>
            <a:ext cx="1524069" cy="734828"/>
          </a:xfrm>
          <a:prstGeom prst="roundRect">
            <a:avLst/>
          </a:prstGeom>
          <a:solidFill>
            <a:srgbClr val="FF0000">
              <a:alpha val="25000"/>
            </a:srgb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Boundary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edges</a:t>
            </a:r>
            <a:endParaRPr lang="en-US" sz="2000" b="1" dirty="0"/>
          </a:p>
        </p:txBody>
      </p:sp>
      <p:sp>
        <p:nvSpPr>
          <p:cNvPr id="48" name="Left Arrow 47">
            <a:extLst>
              <a:ext uri="{FF2B5EF4-FFF2-40B4-BE49-F238E27FC236}">
                <a16:creationId xmlns:a16="http://schemas.microsoft.com/office/drawing/2014/main" id="{8A8AEA3E-12A1-A64B-AAE7-DCF6C32A8EB1}"/>
              </a:ext>
            </a:extLst>
          </p:cNvPr>
          <p:cNvSpPr/>
          <p:nvPr/>
        </p:nvSpPr>
        <p:spPr bwMode="gray">
          <a:xfrm rot="20409005">
            <a:off x="8065387" y="420307"/>
            <a:ext cx="549113" cy="303277"/>
          </a:xfrm>
          <a:prstGeom prst="leftArrow">
            <a:avLst/>
          </a:prstGeom>
          <a:solidFill>
            <a:srgbClr val="FF0000">
              <a:alpha val="25000"/>
            </a:srgbClr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43086800-C162-9D4C-8627-2D0B2A34FFB3}"/>
              </a:ext>
            </a:extLst>
          </p:cNvPr>
          <p:cNvSpPr/>
          <p:nvPr/>
        </p:nvSpPr>
        <p:spPr bwMode="gray">
          <a:xfrm>
            <a:off x="4733359" y="627295"/>
            <a:ext cx="1524069" cy="734828"/>
          </a:xfrm>
          <a:prstGeom prst="roundRect">
            <a:avLst/>
          </a:prstGeom>
          <a:solidFill>
            <a:srgbClr val="FF0000">
              <a:alpha val="25000"/>
            </a:srgb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Boundary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edges</a:t>
            </a:r>
            <a:endParaRPr lang="en-US" sz="2000" b="1" dirty="0"/>
          </a:p>
        </p:txBody>
      </p:sp>
      <p:sp>
        <p:nvSpPr>
          <p:cNvPr id="50" name="Left Arrow 49">
            <a:extLst>
              <a:ext uri="{FF2B5EF4-FFF2-40B4-BE49-F238E27FC236}">
                <a16:creationId xmlns:a16="http://schemas.microsoft.com/office/drawing/2014/main" id="{4374D8DB-4193-4A44-9C6F-38644D51374A}"/>
              </a:ext>
            </a:extLst>
          </p:cNvPr>
          <p:cNvSpPr/>
          <p:nvPr/>
        </p:nvSpPr>
        <p:spPr bwMode="gray">
          <a:xfrm rot="10800000">
            <a:off x="6329193" y="834919"/>
            <a:ext cx="549113" cy="303277"/>
          </a:xfrm>
          <a:prstGeom prst="leftArrow">
            <a:avLst/>
          </a:prstGeom>
          <a:solidFill>
            <a:srgbClr val="FF0000">
              <a:alpha val="25000"/>
            </a:srgbClr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20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29 0.02107 L 0.36003 -0.28773 " pathEditMode="relative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Customizable Route planning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196" y="1189280"/>
            <a:ext cx="5994875" cy="886396"/>
          </a:xfrm>
        </p:spPr>
        <p:txBody>
          <a:bodyPr/>
          <a:lstStyle/>
          <a:p>
            <a:r>
              <a:rPr lang="en-US" b="1" dirty="0"/>
              <a:t>Step 1: Metric independent preprocessing</a:t>
            </a:r>
          </a:p>
          <a:p>
            <a:r>
              <a:rPr lang="en-US" b="1" dirty="0"/>
              <a:t>            Graph partition, preprocessing, hours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884317F9-7609-4C41-8357-F125F497CEB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5480" y="23158"/>
            <a:ext cx="4829320" cy="3804170"/>
          </a:xfrm>
          <a:prstGeom prst="rect">
            <a:avLst/>
          </a:prstGeom>
        </p:spPr>
      </p:pic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FA6EF2AA-D0C0-1B45-BE4A-488A3EADC3C3}"/>
              </a:ext>
            </a:extLst>
          </p:cNvPr>
          <p:cNvSpPr txBox="1">
            <a:spLocks/>
          </p:cNvSpPr>
          <p:nvPr/>
        </p:nvSpPr>
        <p:spPr>
          <a:xfrm>
            <a:off x="457197" y="2553174"/>
            <a:ext cx="5994875" cy="12741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Step 2: Customization</a:t>
            </a:r>
          </a:p>
          <a:p>
            <a:r>
              <a:rPr lang="en-US" b="1" dirty="0"/>
              <a:t>            Apply dynamic information with cost model</a:t>
            </a:r>
          </a:p>
          <a:p>
            <a:r>
              <a:rPr lang="en-US" b="1" dirty="0"/>
              <a:t>            Each round of traffic update, seconds</a:t>
            </a:r>
          </a:p>
          <a:p>
            <a:r>
              <a:rPr lang="en-US" b="1" dirty="0"/>
              <a:t>    </a:t>
            </a: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CB4A59AC-AADD-6B47-9A3C-12E2B84B4A76}"/>
              </a:ext>
            </a:extLst>
          </p:cNvPr>
          <p:cNvSpPr txBox="1">
            <a:spLocks/>
          </p:cNvSpPr>
          <p:nvPr/>
        </p:nvSpPr>
        <p:spPr>
          <a:xfrm>
            <a:off x="457198" y="4304826"/>
            <a:ext cx="5994875" cy="12741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Step 3: Query</a:t>
            </a:r>
          </a:p>
          <a:p>
            <a:r>
              <a:rPr lang="en-US" b="1" dirty="0"/>
              <a:t>            Real time, per request, </a:t>
            </a:r>
            <a:r>
              <a:rPr lang="en-US" b="1" dirty="0" err="1"/>
              <a:t>mili</a:t>
            </a:r>
            <a:r>
              <a:rPr lang="en-US" b="1" dirty="0"/>
              <a:t>-seconds</a:t>
            </a:r>
          </a:p>
          <a:p>
            <a:r>
              <a:rPr lang="en-US" b="1" dirty="0"/>
              <a:t>   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18A505A-AA98-E049-B50E-141F6E71045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7567" y="3686717"/>
            <a:ext cx="4076700" cy="2819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359A630-9136-BB42-AC5D-233225FAD37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293" y="3800523"/>
            <a:ext cx="6251249" cy="185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10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4" grpId="0"/>
      <p:bldP spid="4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336561" y="1703152"/>
            <a:ext cx="3844212" cy="704922"/>
          </a:xfrm>
        </p:spPr>
        <p:txBody>
          <a:bodyPr/>
          <a:lstStyle/>
          <a:p>
            <a:r>
              <a:rPr lang="en-US" sz="2400" dirty="0"/>
              <a:t>How to organize </a:t>
            </a:r>
            <a:r>
              <a:rPr lang="en-US" sz="2400" dirty="0" err="1"/>
              <a:t>mapdata</a:t>
            </a:r>
            <a:r>
              <a:rPr lang="en-US" sz="2400" dirty="0"/>
              <a:t> for map streaming</a:t>
            </a:r>
            <a:endParaRPr lang="en-US" sz="2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54A241-222C-F84D-82E4-683B01826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771" y="3781461"/>
            <a:ext cx="2971407" cy="17992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66A9B4-EEBF-C84D-B41B-DC8953BF3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3914" y="4400550"/>
            <a:ext cx="2933700" cy="4000500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23C87DB-8641-2549-8A61-B5DA238CA2FD}"/>
              </a:ext>
            </a:extLst>
          </p:cNvPr>
          <p:cNvSpPr txBox="1">
            <a:spLocks/>
          </p:cNvSpPr>
          <p:nvPr/>
        </p:nvSpPr>
        <p:spPr>
          <a:xfrm>
            <a:off x="4191509" y="2286464"/>
            <a:ext cx="3844212" cy="70492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Calculate route consider dynamic information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F7769E89-C0F1-C74A-9323-06EAD0C299B3}"/>
              </a:ext>
            </a:extLst>
          </p:cNvPr>
          <p:cNvSpPr txBox="1">
            <a:spLocks/>
          </p:cNvSpPr>
          <p:nvPr/>
        </p:nvSpPr>
        <p:spPr>
          <a:xfrm>
            <a:off x="8477795" y="3076539"/>
            <a:ext cx="3844212" cy="70492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Map Matching when the map data is wrong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3901A4-9C4C-B146-A3B7-C6BC069AC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477" y="3076539"/>
            <a:ext cx="2416678" cy="239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2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2" grpId="0" build="p"/>
      <p:bldP spid="1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How to find min-cut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pic>
        <p:nvPicPr>
          <p:cNvPr id="17" name="Content Placeholder 6">
            <a:extLst>
              <a:ext uri="{FF2B5EF4-FFF2-40B4-BE49-F238E27FC236}">
                <a16:creationId xmlns:a16="http://schemas.microsoft.com/office/drawing/2014/main" id="{EFEB8CF9-A448-734C-AF3D-939C6AD96B8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8760" y="1319043"/>
            <a:ext cx="3752342" cy="50466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CE5E771-1422-B24A-97CE-C98DFD086B2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6447" y="1428095"/>
            <a:ext cx="4825982" cy="41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6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How to find min-cut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45AE47-6D85-6648-BB3A-434E544D4352}"/>
              </a:ext>
            </a:extLst>
          </p:cNvPr>
          <p:cNvSpPr txBox="1"/>
          <p:nvPr/>
        </p:nvSpPr>
        <p:spPr bwMode="gray">
          <a:xfrm>
            <a:off x="3334931" y="1019908"/>
            <a:ext cx="205722" cy="379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101834" tIns="50917" rIns="101834" bIns="50917" rtlCol="0">
            <a:spAutoFit/>
          </a:bodyPr>
          <a:lstStyle/>
          <a:p>
            <a:pPr algn="ctr" eaLnBrk="1" hangingPunct="1">
              <a:spcBef>
                <a:spcPct val="0"/>
              </a:spcBef>
            </a:pPr>
            <a:endParaRPr lang="en-US" b="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2050" name="Picture 2" descr="inertial_flow_description">
            <a:extLst>
              <a:ext uri="{FF2B5EF4-FFF2-40B4-BE49-F238E27FC236}">
                <a16:creationId xmlns:a16="http://schemas.microsoft.com/office/drawing/2014/main" id="{8F20F433-29F5-1545-9398-07B951ADD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9550" y="281477"/>
            <a:ext cx="12192000" cy="666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9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Cut result of US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45AE47-6D85-6648-BB3A-434E544D4352}"/>
              </a:ext>
            </a:extLst>
          </p:cNvPr>
          <p:cNvSpPr txBox="1"/>
          <p:nvPr/>
        </p:nvSpPr>
        <p:spPr bwMode="gray">
          <a:xfrm>
            <a:off x="3334931" y="1019908"/>
            <a:ext cx="205722" cy="379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101834" tIns="50917" rIns="101834" bIns="50917" rtlCol="0">
            <a:spAutoFit/>
          </a:bodyPr>
          <a:lstStyle/>
          <a:p>
            <a:pPr algn="ctr" eaLnBrk="1" hangingPunct="1">
              <a:spcBef>
                <a:spcPct val="0"/>
              </a:spcBef>
            </a:pPr>
            <a:endParaRPr lang="en-US" b="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A13BEE-F04F-C542-B200-07DAC2DE7A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878" y="1305497"/>
            <a:ext cx="9074790" cy="468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6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Max Flow Min Cut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45AE47-6D85-6648-BB3A-434E544D4352}"/>
              </a:ext>
            </a:extLst>
          </p:cNvPr>
          <p:cNvSpPr txBox="1"/>
          <p:nvPr/>
        </p:nvSpPr>
        <p:spPr bwMode="gray">
          <a:xfrm>
            <a:off x="3334931" y="1019908"/>
            <a:ext cx="205722" cy="379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101834" tIns="50917" rIns="101834" bIns="50917" rtlCol="0">
            <a:spAutoFit/>
          </a:bodyPr>
          <a:lstStyle/>
          <a:p>
            <a:pPr algn="ctr" eaLnBrk="1" hangingPunct="1">
              <a:spcBef>
                <a:spcPct val="0"/>
              </a:spcBef>
            </a:pPr>
            <a:endParaRPr lang="en-US" b="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BF122F-DA89-3C46-9EDB-15E6FB565E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93" y="893579"/>
            <a:ext cx="11159266" cy="59362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119C1B-1547-8345-9F25-29CCF1C416D1}"/>
              </a:ext>
            </a:extLst>
          </p:cNvPr>
          <p:cNvSpPr/>
          <p:nvPr/>
        </p:nvSpPr>
        <p:spPr bwMode="gray">
          <a:xfrm>
            <a:off x="-197917" y="2797111"/>
            <a:ext cx="2817845" cy="2632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FC05AD-A3B3-2542-9EC1-89AF64E8193C}"/>
              </a:ext>
            </a:extLst>
          </p:cNvPr>
          <p:cNvSpPr/>
          <p:nvPr/>
        </p:nvSpPr>
        <p:spPr bwMode="gray">
          <a:xfrm>
            <a:off x="8999180" y="4256668"/>
            <a:ext cx="3192820" cy="2695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11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xit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learned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F19332B-E15B-4017-B769-30813EA9B963}"/>
              </a:ext>
            </a:extLst>
          </p:cNvPr>
          <p:cNvSpPr txBox="1">
            <a:spLocks/>
          </p:cNvSpPr>
          <p:nvPr/>
        </p:nvSpPr>
        <p:spPr>
          <a:xfrm>
            <a:off x="5080001" y="4166562"/>
            <a:ext cx="6654799" cy="3441077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Divide and conquer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Everything hide behind API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Docker/Lua/Cucumber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7219D7A-CE4A-E648-8551-4DF138BDDF2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330141" y="3555295"/>
            <a:ext cx="4369443" cy="443654"/>
          </a:xfrm>
        </p:spPr>
        <p:txBody>
          <a:bodyPr/>
          <a:lstStyle/>
          <a:p>
            <a:r>
              <a:rPr lang="en-US" b="1" dirty="0"/>
              <a:t>Improvement on Current product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1C0246C-C6AC-9941-BED5-C3AEB6398A1C}"/>
              </a:ext>
            </a:extLst>
          </p:cNvPr>
          <p:cNvSpPr txBox="1">
            <a:spLocks/>
          </p:cNvSpPr>
          <p:nvPr/>
        </p:nvSpPr>
        <p:spPr>
          <a:xfrm>
            <a:off x="139540" y="1566359"/>
            <a:ext cx="6654799" cy="886398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Cloud side could use different strategy compare with embedded side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Accurate algorithm matters especially for 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A39181-B8EB-8F46-98A2-4E7A7A715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05" y="2566582"/>
            <a:ext cx="2864734" cy="286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23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build="p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Story #3 Map Matching when the map data is wrong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A story about Lyft pick up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AE9372-A5E9-CC44-99F1-11D790CB34F9}"/>
              </a:ext>
            </a:extLst>
          </p:cNvPr>
          <p:cNvGrpSpPr/>
          <p:nvPr/>
        </p:nvGrpSpPr>
        <p:grpSpPr>
          <a:xfrm>
            <a:off x="7319410" y="1546739"/>
            <a:ext cx="3918980" cy="4714913"/>
            <a:chOff x="844469" y="1258901"/>
            <a:chExt cx="3918980" cy="471491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9FD68D-C06D-5743-9F9C-1168A1566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469" y="1258901"/>
              <a:ext cx="3918980" cy="4714913"/>
            </a:xfrm>
            <a:prstGeom prst="rect">
              <a:avLst/>
            </a:prstGeom>
          </p:spPr>
        </p:pic>
        <p:sp>
          <p:nvSpPr>
            <p:cNvPr id="7" name="Left Arrow 6">
              <a:extLst>
                <a:ext uri="{FF2B5EF4-FFF2-40B4-BE49-F238E27FC236}">
                  <a16:creationId xmlns:a16="http://schemas.microsoft.com/office/drawing/2014/main" id="{2EDD173C-2012-C744-8488-2C0A861A57EB}"/>
                </a:ext>
              </a:extLst>
            </p:cNvPr>
            <p:cNvSpPr/>
            <p:nvPr/>
          </p:nvSpPr>
          <p:spPr bwMode="gray">
            <a:xfrm rot="1324245">
              <a:off x="1840663" y="3939878"/>
              <a:ext cx="892916" cy="366586"/>
            </a:xfrm>
            <a:prstGeom prst="lef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 Placeholder 5">
              <a:extLst>
                <a:ext uri="{FF2B5EF4-FFF2-40B4-BE49-F238E27FC236}">
                  <a16:creationId xmlns:a16="http://schemas.microsoft.com/office/drawing/2014/main" id="{279978FA-5EEA-5743-9C06-7C352592C911}"/>
                </a:ext>
              </a:extLst>
            </p:cNvPr>
            <p:cNvSpPr txBox="1">
              <a:spLocks/>
            </p:cNvSpPr>
            <p:nvPr/>
          </p:nvSpPr>
          <p:spPr>
            <a:xfrm>
              <a:off x="2287121" y="4460790"/>
              <a:ext cx="1989439" cy="338555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95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accent3"/>
                  </a:solidFill>
                  <a:latin typeface="Avenir Book" charset="0"/>
                  <a:ea typeface="Avenir Book" charset="0"/>
                  <a:cs typeface="Avenir Book" charset="0"/>
                </a:defRPr>
              </a:lvl1pPr>
              <a:lvl2pPr marL="4572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20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2pPr>
              <a:lvl3pPr marL="914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8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3pPr>
              <a:lvl4pPr marL="13716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4pPr>
              <a:lvl5pPr marL="18288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Font typeface="Arial" panose="020B0604020202020204" pitchFamily="34" charset="0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3657600" marR="0" indent="0" algn="l" defTabSz="914400" rtl="0" eaLnBrk="1" fontAlgn="auto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SzTx/>
                <a:buFont typeface="Arial" panose="020B0604020202020204" pitchFamily="34" charset="0"/>
                <a:buNone/>
                <a:tabLst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No Map data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7C588F-8A0C-5243-9FF1-2958BF01B916}"/>
              </a:ext>
            </a:extLst>
          </p:cNvPr>
          <p:cNvGrpSpPr/>
          <p:nvPr/>
        </p:nvGrpSpPr>
        <p:grpSpPr>
          <a:xfrm>
            <a:off x="457200" y="1716017"/>
            <a:ext cx="5577788" cy="4664113"/>
            <a:chOff x="6614212" y="1428095"/>
            <a:chExt cx="5577788" cy="466411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26AA6B0-E6BB-8241-B656-18BA456A5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4212" y="1428095"/>
              <a:ext cx="3906280" cy="4664113"/>
            </a:xfrm>
            <a:prstGeom prst="rect">
              <a:avLst/>
            </a:prstGeom>
          </p:spPr>
        </p:pic>
        <p:sp>
          <p:nvSpPr>
            <p:cNvPr id="13" name="Left Arrow 12">
              <a:extLst>
                <a:ext uri="{FF2B5EF4-FFF2-40B4-BE49-F238E27FC236}">
                  <a16:creationId xmlns:a16="http://schemas.microsoft.com/office/drawing/2014/main" id="{DB3C19C0-4FCE-BB42-9446-612F95277374}"/>
                </a:ext>
              </a:extLst>
            </p:cNvPr>
            <p:cNvSpPr/>
            <p:nvPr/>
          </p:nvSpPr>
          <p:spPr bwMode="gray">
            <a:xfrm rot="1324245">
              <a:off x="9079314" y="3770600"/>
              <a:ext cx="892916" cy="366586"/>
            </a:xfrm>
            <a:prstGeom prst="lef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 Placeholder 5">
              <a:extLst>
                <a:ext uri="{FF2B5EF4-FFF2-40B4-BE49-F238E27FC236}">
                  <a16:creationId xmlns:a16="http://schemas.microsoft.com/office/drawing/2014/main" id="{E06EED76-B339-274D-AF3A-D6DC918555BE}"/>
                </a:ext>
              </a:extLst>
            </p:cNvPr>
            <p:cNvSpPr txBox="1">
              <a:spLocks/>
            </p:cNvSpPr>
            <p:nvPr/>
          </p:nvSpPr>
          <p:spPr>
            <a:xfrm>
              <a:off x="9525772" y="4291512"/>
              <a:ext cx="2666228" cy="507833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95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accent3"/>
                  </a:solidFill>
                  <a:latin typeface="Avenir Book" charset="0"/>
                  <a:ea typeface="Avenir Book" charset="0"/>
                  <a:cs typeface="Avenir Book" charset="0"/>
                </a:defRPr>
              </a:lvl1pPr>
              <a:lvl2pPr marL="4572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20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2pPr>
              <a:lvl3pPr marL="914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8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3pPr>
              <a:lvl4pPr marL="13716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4pPr>
              <a:lvl5pPr marL="18288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Font typeface="Arial" panose="020B0604020202020204" pitchFamily="34" charset="0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3657600" marR="0" indent="0" algn="l" defTabSz="914400" rtl="0" eaLnBrk="1" fontAlgn="auto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SzTx/>
                <a:buFont typeface="Arial" panose="020B0604020202020204" pitchFamily="34" charset="0"/>
                <a:buNone/>
                <a:tabLst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When Map data exists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045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Map Matching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sz="3000" b="1" dirty="0"/>
              <a:t>What</a:t>
            </a:r>
            <a:r>
              <a:rPr lang="en-US" b="1" dirty="0"/>
              <a:t>/How/Why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F19332B-E15B-4017-B769-30813EA9B963}"/>
              </a:ext>
            </a:extLst>
          </p:cNvPr>
          <p:cNvSpPr txBox="1">
            <a:spLocks/>
          </p:cNvSpPr>
          <p:nvPr/>
        </p:nvSpPr>
        <p:spPr>
          <a:xfrm>
            <a:off x="5211806" y="1800797"/>
            <a:ext cx="6654799" cy="3441077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Give a sequence of GPS signals, find the most probable sequence of road segments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D2663ED3-FE08-8B44-87B9-00E1E686E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814343"/>
            <a:ext cx="3761237" cy="43151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0164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Map Matching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b="1" dirty="0"/>
              <a:t>What/</a:t>
            </a:r>
            <a:r>
              <a:rPr lang="en-US" sz="3000" b="1" dirty="0"/>
              <a:t>How</a:t>
            </a:r>
            <a:r>
              <a:rPr lang="en-US" b="1" dirty="0"/>
              <a:t>/Why/</a:t>
            </a:r>
          </a:p>
        </p:txBody>
      </p:sp>
      <p:pic>
        <p:nvPicPr>
          <p:cNvPr id="1028" name="Picture 4" descr="Map data (02017 Google ">
            <a:extLst>
              <a:ext uri="{FF2B5EF4-FFF2-40B4-BE49-F238E27FC236}">
                <a16:creationId xmlns:a16="http://schemas.microsoft.com/office/drawing/2014/main" id="{939D23B1-6BF1-D44E-A06B-3A0246662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396" y="2010601"/>
            <a:ext cx="3577212" cy="189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29E8A0-F095-B345-BAA2-8D8D387056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2064" y="1813154"/>
            <a:ext cx="3144275" cy="25894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1131D0-FF71-9C4C-BA42-B179E349E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393" y="1813154"/>
            <a:ext cx="3556585" cy="2439641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C035308-D82C-0D4F-AB05-8B6B05E9E6B1}"/>
              </a:ext>
            </a:extLst>
          </p:cNvPr>
          <p:cNvSpPr txBox="1">
            <a:spLocks/>
          </p:cNvSpPr>
          <p:nvPr/>
        </p:nvSpPr>
        <p:spPr>
          <a:xfrm>
            <a:off x="301961" y="4960064"/>
            <a:ext cx="2813222" cy="4436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Noise &amp; Sparseness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3B3E826-0B21-5240-9D17-AB5312F9822C}"/>
              </a:ext>
            </a:extLst>
          </p:cNvPr>
          <p:cNvSpPr txBox="1">
            <a:spLocks/>
          </p:cNvSpPr>
          <p:nvPr/>
        </p:nvSpPr>
        <p:spPr>
          <a:xfrm>
            <a:off x="4782064" y="4956911"/>
            <a:ext cx="2813222" cy="4436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Missing GPS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A325CC4-C345-6742-94AE-4A05EAF84658}"/>
              </a:ext>
            </a:extLst>
          </p:cNvPr>
          <p:cNvSpPr txBox="1">
            <a:spLocks/>
          </p:cNvSpPr>
          <p:nvPr/>
        </p:nvSpPr>
        <p:spPr>
          <a:xfrm>
            <a:off x="8613913" y="4956911"/>
            <a:ext cx="3276128" cy="4436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Wrong/Complex Map Data</a:t>
            </a:r>
          </a:p>
        </p:txBody>
      </p:sp>
    </p:spTree>
    <p:extLst>
      <p:ext uri="{BB962C8B-B14F-4D97-AF65-F5344CB8AC3E}">
        <p14:creationId xmlns:p14="http://schemas.microsoft.com/office/powerpoint/2010/main" val="36734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Map Matching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b="1" dirty="0"/>
              <a:t>What/How/</a:t>
            </a:r>
            <a:r>
              <a:rPr lang="en-US" sz="3000" b="1" dirty="0"/>
              <a:t>Why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A9FF4A-996C-AA4A-B700-EEFA2AFD12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386" y="2841287"/>
            <a:ext cx="2344118" cy="20396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B69645-8923-E049-A64A-F204DE305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9011" y="2841287"/>
            <a:ext cx="5553848" cy="22848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7F1200-3718-0D45-9590-40195C38B32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8594" y="2560669"/>
            <a:ext cx="2928055" cy="2600867"/>
          </a:xfrm>
          <a:prstGeom prst="rect">
            <a:avLst/>
          </a:prstGeom>
        </p:spPr>
      </p:pic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25E6FAF5-F66C-C543-B2E9-52782365EA64}"/>
              </a:ext>
            </a:extLst>
          </p:cNvPr>
          <p:cNvSpPr txBox="1">
            <a:spLocks/>
          </p:cNvSpPr>
          <p:nvPr/>
        </p:nvSpPr>
        <p:spPr>
          <a:xfrm>
            <a:off x="290386" y="5399902"/>
            <a:ext cx="2813222" cy="4436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Historic/Live traffic/ETA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ED4842C-5479-7041-AC53-A1B299A0C423}"/>
              </a:ext>
            </a:extLst>
          </p:cNvPr>
          <p:cNvSpPr txBox="1">
            <a:spLocks/>
          </p:cNvSpPr>
          <p:nvPr/>
        </p:nvSpPr>
        <p:spPr>
          <a:xfrm>
            <a:off x="4525754" y="5399902"/>
            <a:ext cx="2813222" cy="4436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Enhance map data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9E1E9EEC-39FF-AC44-840A-7433C258EEE5}"/>
              </a:ext>
            </a:extLst>
          </p:cNvPr>
          <p:cNvSpPr txBox="1">
            <a:spLocks/>
          </p:cNvSpPr>
          <p:nvPr/>
        </p:nvSpPr>
        <p:spPr>
          <a:xfrm>
            <a:off x="9193427" y="5399902"/>
            <a:ext cx="2813222" cy="4436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User pattern</a:t>
            </a:r>
          </a:p>
        </p:txBody>
      </p:sp>
    </p:spTree>
    <p:extLst>
      <p:ext uri="{BB962C8B-B14F-4D97-AF65-F5344CB8AC3E}">
        <p14:creationId xmlns:p14="http://schemas.microsoft.com/office/powerpoint/2010/main" val="388819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Map Matching logic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Lifecyle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F20DA86-B4FF-4CB1-887F-81A85D31BD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640573"/>
              </p:ext>
            </p:extLst>
          </p:nvPr>
        </p:nvGraphicFramePr>
        <p:xfrm>
          <a:off x="1012825" y="1014941"/>
          <a:ext cx="404109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4" descr="Map data (02017 Google ">
            <a:extLst>
              <a:ext uri="{FF2B5EF4-FFF2-40B4-BE49-F238E27FC236}">
                <a16:creationId xmlns:a16="http://schemas.microsoft.com/office/drawing/2014/main" id="{34F444BC-2D88-E444-B7C9-0917F9031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0023" y="931111"/>
            <a:ext cx="4976319" cy="263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D92655E-CB55-004E-AF38-DC5CBBF0868A}"/>
              </a:ext>
            </a:extLst>
          </p:cNvPr>
          <p:cNvSpPr/>
          <p:nvPr/>
        </p:nvSpPr>
        <p:spPr bwMode="gray">
          <a:xfrm>
            <a:off x="1119681" y="1880944"/>
            <a:ext cx="3000906" cy="734933"/>
          </a:xfrm>
          <a:prstGeom prst="roundRect">
            <a:avLst/>
          </a:prstGeom>
          <a:noFill/>
          <a:ln w="34925">
            <a:solidFill>
              <a:srgbClr val="00B0F0"/>
            </a:solidFill>
            <a:prstDash val="sysDot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49AC210-FB43-C042-97A7-B706284FA0B9}"/>
              </a:ext>
            </a:extLst>
          </p:cNvPr>
          <p:cNvSpPr/>
          <p:nvPr/>
        </p:nvSpPr>
        <p:spPr bwMode="gray">
          <a:xfrm>
            <a:off x="1119681" y="2801282"/>
            <a:ext cx="3000906" cy="734933"/>
          </a:xfrm>
          <a:prstGeom prst="roundRect">
            <a:avLst/>
          </a:prstGeom>
          <a:noFill/>
          <a:ln w="34925">
            <a:solidFill>
              <a:srgbClr val="00B0F0"/>
            </a:solidFill>
            <a:prstDash val="sysDot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694DE4E-E45A-8B47-A8F8-9CA79FD23F6B}"/>
              </a:ext>
            </a:extLst>
          </p:cNvPr>
          <p:cNvSpPr/>
          <p:nvPr/>
        </p:nvSpPr>
        <p:spPr bwMode="gray">
          <a:xfrm>
            <a:off x="1119681" y="3721620"/>
            <a:ext cx="3000906" cy="734933"/>
          </a:xfrm>
          <a:prstGeom prst="roundRect">
            <a:avLst/>
          </a:prstGeom>
          <a:noFill/>
          <a:ln w="34925">
            <a:solidFill>
              <a:srgbClr val="00B0F0"/>
            </a:solidFill>
            <a:prstDash val="sysDot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A88B6A2-EAA0-B540-A850-354B467556DC}"/>
              </a:ext>
            </a:extLst>
          </p:cNvPr>
          <p:cNvSpPr/>
          <p:nvPr/>
        </p:nvSpPr>
        <p:spPr bwMode="gray">
          <a:xfrm>
            <a:off x="1119681" y="4609651"/>
            <a:ext cx="3000906" cy="734933"/>
          </a:xfrm>
          <a:prstGeom prst="roundRect">
            <a:avLst/>
          </a:prstGeom>
          <a:noFill/>
          <a:ln w="34925">
            <a:solidFill>
              <a:srgbClr val="00B0F0"/>
            </a:solidFill>
            <a:prstDash val="sysDot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B3D492-090B-E149-8746-8820E48D6FE9}"/>
              </a:ext>
            </a:extLst>
          </p:cNvPr>
          <p:cNvGrpSpPr/>
          <p:nvPr/>
        </p:nvGrpSpPr>
        <p:grpSpPr>
          <a:xfrm>
            <a:off x="4876208" y="953736"/>
            <a:ext cx="8113776" cy="5164957"/>
            <a:chOff x="573024" y="1370358"/>
            <a:chExt cx="8113776" cy="5164957"/>
          </a:xfrm>
        </p:grpSpPr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6ED408DF-510E-0745-8190-478511C8D8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9825" l="6689" r="74805"/>
                      </a14:imgEffect>
                      <a14:imgEffect>
                        <a14:artisticCrisscrossEtching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024" y="1370358"/>
              <a:ext cx="8113776" cy="5164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BC83517-C2FA-AF42-9948-58008485DB2B}"/>
                </a:ext>
              </a:extLst>
            </p:cNvPr>
            <p:cNvSpPr/>
            <p:nvPr/>
          </p:nvSpPr>
          <p:spPr>
            <a:xfrm>
              <a:off x="3471672" y="2013204"/>
              <a:ext cx="3749040" cy="3749040"/>
            </a:xfrm>
            <a:prstGeom prst="ellipse">
              <a:avLst/>
            </a:prstGeom>
            <a:solidFill>
              <a:srgbClr val="FFC000">
                <a:alpha val="11000"/>
              </a:srgbClr>
            </a:solidFill>
            <a:ln w="38100"/>
            <a:effectLst>
              <a:glow>
                <a:schemeClr val="accent1">
                  <a:alpha val="40000"/>
                </a:schemeClr>
              </a:glo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FB626BC-E54B-6341-A75C-D43DF2EC6612}"/>
                </a:ext>
              </a:extLst>
            </p:cNvPr>
            <p:cNvCxnSpPr/>
            <p:nvPr/>
          </p:nvCxnSpPr>
          <p:spPr>
            <a:xfrm>
              <a:off x="3291840" y="1382550"/>
              <a:ext cx="365760" cy="5079210"/>
            </a:xfrm>
            <a:prstGeom prst="line">
              <a:avLst/>
            </a:prstGeom>
            <a:ln w="381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BDFC1B9-3542-FC4D-93C9-F49E83A1348A}"/>
                </a:ext>
              </a:extLst>
            </p:cNvPr>
            <p:cNvCxnSpPr/>
            <p:nvPr/>
          </p:nvCxnSpPr>
          <p:spPr>
            <a:xfrm>
              <a:off x="2718816" y="1392315"/>
              <a:ext cx="365760" cy="5079210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D1DF7BD-6DF9-DC4B-B55B-2340ACC6BF18}"/>
                </a:ext>
              </a:extLst>
            </p:cNvPr>
            <p:cNvCxnSpPr/>
            <p:nvPr/>
          </p:nvCxnSpPr>
          <p:spPr>
            <a:xfrm>
              <a:off x="3858768" y="1410603"/>
              <a:ext cx="365760" cy="5079210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F245956-07B2-824C-93A0-926E40EBFBEF}"/>
                </a:ext>
              </a:extLst>
            </p:cNvPr>
            <p:cNvGrpSpPr/>
            <p:nvPr/>
          </p:nvGrpSpPr>
          <p:grpSpPr>
            <a:xfrm>
              <a:off x="2858016" y="1962912"/>
              <a:ext cx="4707120" cy="3433572"/>
              <a:chOff x="2858016" y="1962912"/>
              <a:chExt cx="4707120" cy="3433572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441CD23-DD11-2740-8AD5-5CD707417CF0}"/>
                  </a:ext>
                </a:extLst>
              </p:cNvPr>
              <p:cNvSpPr/>
              <p:nvPr/>
            </p:nvSpPr>
            <p:spPr>
              <a:xfrm>
                <a:off x="3838956" y="2378964"/>
                <a:ext cx="3017520" cy="3017520"/>
              </a:xfrm>
              <a:prstGeom prst="ellipse">
                <a:avLst/>
              </a:prstGeom>
              <a:solidFill>
                <a:srgbClr val="00B0F0">
                  <a:alpha val="25000"/>
                </a:srgbClr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28B2200-54AB-2E4F-8C7C-DD908ADE735B}"/>
                  </a:ext>
                </a:extLst>
              </p:cNvPr>
              <p:cNvSpPr/>
              <p:nvPr/>
            </p:nvSpPr>
            <p:spPr>
              <a:xfrm>
                <a:off x="4428744" y="2968752"/>
                <a:ext cx="1828800" cy="1828800"/>
              </a:xfrm>
              <a:prstGeom prst="ellipse">
                <a:avLst/>
              </a:prstGeom>
              <a:solidFill>
                <a:srgbClr val="00B050">
                  <a:alpha val="23000"/>
                </a:srgbClr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7CE9D14-DFBC-1641-B765-A6F542BBE088}"/>
                  </a:ext>
                </a:extLst>
              </p:cNvPr>
              <p:cNvSpPr/>
              <p:nvPr/>
            </p:nvSpPr>
            <p:spPr>
              <a:xfrm>
                <a:off x="5291328" y="3834384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5CFB4A9-56E0-4948-BD5A-9A2B21E5A72A}"/>
                  </a:ext>
                </a:extLst>
              </p:cNvPr>
              <p:cNvCxnSpPr/>
              <p:nvPr/>
            </p:nvCxnSpPr>
            <p:spPr>
              <a:xfrm>
                <a:off x="3108960" y="3877056"/>
                <a:ext cx="4456176" cy="0"/>
              </a:xfrm>
              <a:prstGeom prst="line">
                <a:avLst/>
              </a:prstGeom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88B7892-EB38-1049-850D-E963E936B8D5}"/>
                  </a:ext>
                </a:extLst>
              </p:cNvPr>
              <p:cNvSpPr txBox="1"/>
              <p:nvPr/>
            </p:nvSpPr>
            <p:spPr>
              <a:xfrm>
                <a:off x="5291328" y="1962912"/>
                <a:ext cx="22555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99% (2.05*errsize)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23F0698-6172-9F41-9827-820127B64850}"/>
                  </a:ext>
                </a:extLst>
              </p:cNvPr>
              <p:cNvSpPr txBox="1"/>
              <p:nvPr/>
            </p:nvSpPr>
            <p:spPr>
              <a:xfrm>
                <a:off x="5285232" y="2346960"/>
                <a:ext cx="22555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95% (1.65*errsize)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115156D-8CA5-3B4E-BF2F-DDD5773A12CA}"/>
                  </a:ext>
                </a:extLst>
              </p:cNvPr>
              <p:cNvSpPr txBox="1"/>
              <p:nvPr/>
            </p:nvSpPr>
            <p:spPr>
              <a:xfrm>
                <a:off x="5297424" y="2968752"/>
                <a:ext cx="22555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67% (1.00*errsize)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0CDFA93-BE9B-C34E-B632-878545B99F0B}"/>
                  </a:ext>
                </a:extLst>
              </p:cNvPr>
              <p:cNvSpPr txBox="1"/>
              <p:nvPr/>
            </p:nvSpPr>
            <p:spPr>
              <a:xfrm>
                <a:off x="5279136" y="3584448"/>
                <a:ext cx="22555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DR Fix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60779290-1CB6-3341-95C7-ADB76FAD338C}"/>
                  </a:ext>
                </a:extLst>
              </p:cNvPr>
              <p:cNvCxnSpPr/>
              <p:nvPr/>
            </p:nvCxnSpPr>
            <p:spPr>
              <a:xfrm flipV="1">
                <a:off x="4072128" y="3877056"/>
                <a:ext cx="1237488" cy="92965"/>
              </a:xfrm>
              <a:prstGeom prst="line">
                <a:avLst/>
              </a:prstGeom>
              <a:ln w="38100">
                <a:prstDash val="sysDash"/>
                <a:headEnd type="diamond" w="med" len="med"/>
                <a:tailEnd type="diamond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D16CBBB-48C0-6E43-A086-195579B78E24}"/>
                  </a:ext>
                </a:extLst>
              </p:cNvPr>
              <p:cNvCxnSpPr/>
              <p:nvPr/>
            </p:nvCxnSpPr>
            <p:spPr>
              <a:xfrm flipV="1">
                <a:off x="2926080" y="3970020"/>
                <a:ext cx="1133856" cy="89916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9DB5372-691A-2C4B-848C-1C6A4CEBCA0D}"/>
                  </a:ext>
                </a:extLst>
              </p:cNvPr>
              <p:cNvSpPr txBox="1"/>
              <p:nvPr/>
            </p:nvSpPr>
            <p:spPr>
              <a:xfrm rot="21335180">
                <a:off x="2858016" y="4016626"/>
                <a:ext cx="1333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1" dirty="0">
                    <a:solidFill>
                      <a:srgbClr val="0070C0"/>
                    </a:solidFill>
                  </a:rPr>
                  <a:t>Road Width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0921FB-C474-3D4C-BC3D-874A9A910226}"/>
                  </a:ext>
                </a:extLst>
              </p:cNvPr>
              <p:cNvSpPr txBox="1"/>
              <p:nvPr/>
            </p:nvSpPr>
            <p:spPr>
              <a:xfrm rot="21335180">
                <a:off x="4370148" y="3901440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 err="1"/>
                  <a:t>dmin</a:t>
                </a:r>
                <a:endParaRPr lang="en-US" b="1" i="1" dirty="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3DFB332E-366A-9047-A12F-ECFA0C16741C}"/>
                  </a:ext>
                </a:extLst>
              </p:cNvPr>
              <p:cNvSpPr/>
              <p:nvPr/>
            </p:nvSpPr>
            <p:spPr>
              <a:xfrm>
                <a:off x="3438144" y="397608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9B62E57-BCB7-524B-B513-AB8C8E1111FE}"/>
                  </a:ext>
                </a:extLst>
              </p:cNvPr>
              <p:cNvSpPr txBox="1"/>
              <p:nvPr/>
            </p:nvSpPr>
            <p:spPr>
              <a:xfrm>
                <a:off x="3188208" y="3688080"/>
                <a:ext cx="8260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MM Fix</a:t>
                </a:r>
              </a:p>
            </p:txBody>
          </p:sp>
        </p:grpSp>
      </p:grpSp>
      <p:pic>
        <p:nvPicPr>
          <p:cNvPr id="34" name="Picture 4">
            <a:extLst>
              <a:ext uri="{FF2B5EF4-FFF2-40B4-BE49-F238E27FC236}">
                <a16:creationId xmlns:a16="http://schemas.microsoft.com/office/drawing/2014/main" id="{3907B29A-6391-CA4B-9A40-520B3AFAB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820118" y="1635862"/>
            <a:ext cx="3154954" cy="4291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B3B9BCB1-4143-7846-A093-0523A83E53FF}"/>
              </a:ext>
            </a:extLst>
          </p:cNvPr>
          <p:cNvSpPr/>
          <p:nvPr/>
        </p:nvSpPr>
        <p:spPr bwMode="gray">
          <a:xfrm>
            <a:off x="864338" y="2706018"/>
            <a:ext cx="3566160" cy="3025804"/>
          </a:xfrm>
          <a:prstGeom prst="roundRect">
            <a:avLst/>
          </a:prstGeom>
          <a:noFill/>
          <a:ln w="34925">
            <a:solidFill>
              <a:srgbClr val="FF0000"/>
            </a:solidFill>
            <a:prstDash val="sysDot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09429641-2DD6-154F-8CB2-CD759CCB2E38}"/>
              </a:ext>
            </a:extLst>
          </p:cNvPr>
          <p:cNvSpPr txBox="1">
            <a:spLocks/>
          </p:cNvSpPr>
          <p:nvPr/>
        </p:nvSpPr>
        <p:spPr>
          <a:xfrm>
            <a:off x="915817" y="5986114"/>
            <a:ext cx="3960391" cy="47603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0000"/>
                </a:solidFill>
              </a:rPr>
              <a:t>Hidden Markov Map Matching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2184DF3E-C515-6E4C-ABC8-DBE77203109A}"/>
              </a:ext>
            </a:extLst>
          </p:cNvPr>
          <p:cNvSpPr/>
          <p:nvPr/>
        </p:nvSpPr>
        <p:spPr bwMode="gray">
          <a:xfrm>
            <a:off x="4747036" y="2902547"/>
            <a:ext cx="2708449" cy="524673"/>
          </a:xfrm>
          <a:prstGeom prst="roundRect">
            <a:avLst/>
          </a:prstGeom>
          <a:solidFill>
            <a:srgbClr val="FF0000">
              <a:alpha val="25000"/>
            </a:srgb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Emission Probability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FD72F8E5-C1A5-E748-BA02-AA86432A014A}"/>
              </a:ext>
            </a:extLst>
          </p:cNvPr>
          <p:cNvSpPr txBox="1">
            <a:spLocks/>
          </p:cNvSpPr>
          <p:nvPr/>
        </p:nvSpPr>
        <p:spPr>
          <a:xfrm>
            <a:off x="4568914" y="365673"/>
            <a:ext cx="2580052" cy="47603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B586C58E-F42C-9242-AEAF-C27684811175}"/>
              </a:ext>
            </a:extLst>
          </p:cNvPr>
          <p:cNvSpPr/>
          <p:nvPr/>
        </p:nvSpPr>
        <p:spPr bwMode="gray">
          <a:xfrm>
            <a:off x="4780713" y="3793440"/>
            <a:ext cx="2708449" cy="524673"/>
          </a:xfrm>
          <a:prstGeom prst="roundRect">
            <a:avLst/>
          </a:prstGeom>
          <a:solidFill>
            <a:srgbClr val="FF0000">
              <a:alpha val="25000"/>
            </a:srgb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Transition Probability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FD00E5A4-246B-6742-BEDD-84739F3C495A}"/>
              </a:ext>
            </a:extLst>
          </p:cNvPr>
          <p:cNvSpPr/>
          <p:nvPr/>
        </p:nvSpPr>
        <p:spPr bwMode="gray">
          <a:xfrm>
            <a:off x="4793439" y="4740672"/>
            <a:ext cx="2708449" cy="524673"/>
          </a:xfrm>
          <a:prstGeom prst="roundRect">
            <a:avLst/>
          </a:prstGeom>
          <a:solidFill>
            <a:srgbClr val="FF0000">
              <a:alpha val="25000"/>
            </a:srgb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Viterbi Algorithm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41CA5F9-5674-D44C-9EE3-55D3D0DA4370}"/>
              </a:ext>
            </a:extLst>
          </p:cNvPr>
          <p:cNvSpPr/>
          <p:nvPr/>
        </p:nvSpPr>
        <p:spPr bwMode="gray">
          <a:xfrm>
            <a:off x="4733257" y="1999461"/>
            <a:ext cx="2708449" cy="524673"/>
          </a:xfrm>
          <a:prstGeom prst="roundRect">
            <a:avLst/>
          </a:prstGeom>
          <a:solidFill>
            <a:srgbClr val="FF0000">
              <a:alpha val="25000"/>
            </a:srgb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Kalman Filter</a:t>
            </a:r>
          </a:p>
        </p:txBody>
      </p:sp>
      <p:sp>
        <p:nvSpPr>
          <p:cNvPr id="42" name="Left Arrow 41">
            <a:extLst>
              <a:ext uri="{FF2B5EF4-FFF2-40B4-BE49-F238E27FC236}">
                <a16:creationId xmlns:a16="http://schemas.microsoft.com/office/drawing/2014/main" id="{CFCB0F67-C801-3A47-A966-A5A7BB22F268}"/>
              </a:ext>
            </a:extLst>
          </p:cNvPr>
          <p:cNvSpPr/>
          <p:nvPr/>
        </p:nvSpPr>
        <p:spPr bwMode="gray">
          <a:xfrm>
            <a:off x="4142759" y="2114626"/>
            <a:ext cx="549113" cy="303277"/>
          </a:xfrm>
          <a:prstGeom prst="leftArrow">
            <a:avLst/>
          </a:prstGeom>
          <a:solidFill>
            <a:srgbClr val="FF0000">
              <a:alpha val="25000"/>
            </a:srgbClr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Left Arrow 42">
            <a:extLst>
              <a:ext uri="{FF2B5EF4-FFF2-40B4-BE49-F238E27FC236}">
                <a16:creationId xmlns:a16="http://schemas.microsoft.com/office/drawing/2014/main" id="{1BB8FD1B-56FA-D648-8731-8B9FCB8DC37D}"/>
              </a:ext>
            </a:extLst>
          </p:cNvPr>
          <p:cNvSpPr/>
          <p:nvPr/>
        </p:nvSpPr>
        <p:spPr bwMode="gray">
          <a:xfrm>
            <a:off x="4155941" y="3022497"/>
            <a:ext cx="549113" cy="303277"/>
          </a:xfrm>
          <a:prstGeom prst="leftArrow">
            <a:avLst/>
          </a:prstGeom>
          <a:solidFill>
            <a:srgbClr val="FF0000">
              <a:alpha val="25000"/>
            </a:srgbClr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Left Arrow 43">
            <a:extLst>
              <a:ext uri="{FF2B5EF4-FFF2-40B4-BE49-F238E27FC236}">
                <a16:creationId xmlns:a16="http://schemas.microsoft.com/office/drawing/2014/main" id="{9DD7D091-84B8-1C4A-A5C3-BC5C08AFD538}"/>
              </a:ext>
            </a:extLst>
          </p:cNvPr>
          <p:cNvSpPr/>
          <p:nvPr/>
        </p:nvSpPr>
        <p:spPr bwMode="gray">
          <a:xfrm>
            <a:off x="4173924" y="3951847"/>
            <a:ext cx="549113" cy="303277"/>
          </a:xfrm>
          <a:prstGeom prst="leftArrow">
            <a:avLst/>
          </a:prstGeom>
          <a:solidFill>
            <a:srgbClr val="FF0000">
              <a:alpha val="25000"/>
            </a:srgbClr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Left Arrow 44">
            <a:extLst>
              <a:ext uri="{FF2B5EF4-FFF2-40B4-BE49-F238E27FC236}">
                <a16:creationId xmlns:a16="http://schemas.microsoft.com/office/drawing/2014/main" id="{93F360B9-B3F2-1E4B-8C11-B146B596D3EF}"/>
              </a:ext>
            </a:extLst>
          </p:cNvPr>
          <p:cNvSpPr/>
          <p:nvPr/>
        </p:nvSpPr>
        <p:spPr bwMode="gray">
          <a:xfrm>
            <a:off x="4202941" y="4848836"/>
            <a:ext cx="549113" cy="303277"/>
          </a:xfrm>
          <a:prstGeom prst="leftArrow">
            <a:avLst/>
          </a:prstGeom>
          <a:solidFill>
            <a:srgbClr val="FF0000">
              <a:alpha val="25000"/>
            </a:srgbClr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2A275B7-5AA6-9A41-8F3A-BD3ACC84E95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2533" y="2287873"/>
            <a:ext cx="4906588" cy="277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2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35" grpId="0" animBg="1"/>
      <p:bldP spid="36" grpId="0"/>
      <p:bldP spid="37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#1. How to organize </a:t>
            </a:r>
            <a:r>
              <a:rPr lang="en-US" dirty="0" err="1"/>
              <a:t>mapdata</a:t>
            </a:r>
            <a:r>
              <a:rPr lang="en-US" dirty="0"/>
              <a:t> for map streaming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b="1" dirty="0"/>
              <a:t>What is map streaming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B04C4C-CD3B-C84F-B22C-654F0D479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350" y="2316705"/>
            <a:ext cx="7607300" cy="392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64686A-BF1A-5E4B-9D06-1450D4D653F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8616950" y="2303258"/>
            <a:ext cx="12827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4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86130-24F1-0C49-820E-DEF130764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When map is wrong (LYFT’s way)</a:t>
            </a:r>
          </a:p>
        </p:txBody>
      </p:sp>
      <p:sp>
        <p:nvSpPr>
          <p:cNvPr id="28" name="Content Placeholder 21">
            <a:extLst>
              <a:ext uri="{FF2B5EF4-FFF2-40B4-BE49-F238E27FC236}">
                <a16:creationId xmlns:a16="http://schemas.microsoft.com/office/drawing/2014/main" id="{0E85ED09-E9F3-4B28-B14A-11DF49E92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1" y="2021250"/>
            <a:ext cx="4280673" cy="4155713"/>
          </a:xfrm>
        </p:spPr>
        <p:txBody>
          <a:bodyPr>
            <a:normAutofit/>
          </a:bodyPr>
          <a:lstStyle/>
          <a:p>
            <a:endParaRPr lang="en-US" sz="1700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62CD9-AA35-0540-9324-DE12F3826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1950" y="6356351"/>
            <a:ext cx="2057400" cy="365125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spcAft>
                <a:spcPts val="600"/>
              </a:spcAft>
            </a:pPr>
            <a:fld id="{3F6033A4-AAEB-C843-9C5C-FB5D4458FC3F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55BE4A-1866-0D48-87BB-3F10D0061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43" y="1435019"/>
            <a:ext cx="7892520" cy="31767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A5A916-A91C-D244-8BED-2D94DF24D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43" y="5123772"/>
            <a:ext cx="7657109" cy="88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8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3470" y="0"/>
            <a:ext cx="11277600" cy="886397"/>
          </a:xfrm>
        </p:spPr>
        <p:txBody>
          <a:bodyPr/>
          <a:lstStyle/>
          <a:p>
            <a:r>
              <a:rPr lang="en-US" dirty="0"/>
              <a:t>Lesson learned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517870" y="1186852"/>
            <a:ext cx="4926651" cy="1865806"/>
          </a:xfrm>
        </p:spPr>
        <p:txBody>
          <a:bodyPr/>
          <a:lstStyle/>
          <a:p>
            <a:r>
              <a:rPr lang="en-US" sz="2600" b="1" dirty="0"/>
              <a:t>Build infrastructure stack based on open source with active community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155087D-AAB9-6140-A1F0-6A0A629EDE91}"/>
              </a:ext>
            </a:extLst>
          </p:cNvPr>
          <p:cNvSpPr txBox="1">
            <a:spLocks/>
          </p:cNvSpPr>
          <p:nvPr/>
        </p:nvSpPr>
        <p:spPr>
          <a:xfrm>
            <a:off x="6411546" y="4776824"/>
            <a:ext cx="5635952" cy="186580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dirty="0"/>
              <a:t>The </a:t>
            </a:r>
            <a:r>
              <a:rPr lang="en-US" altLang="zh-CN" sz="2600" b="1" dirty="0"/>
              <a:t>unique and valuable data is the core of your business</a:t>
            </a:r>
            <a:endParaRPr lang="en-US" sz="2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06BD7F-67B4-D442-AE3A-8E3D9BFC1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50" y="2972809"/>
            <a:ext cx="4129588" cy="3769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0EBB97-6998-EB4E-A5D5-826998BE0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546" y="1337646"/>
            <a:ext cx="4724371" cy="294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86130-24F1-0C49-820E-DEF130764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When map is wrong (LYFT’s way)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62CD9-AA35-0540-9324-DE12F3826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1950" y="6356351"/>
            <a:ext cx="2057400" cy="365125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spcAft>
                <a:spcPts val="600"/>
              </a:spcAft>
            </a:pPr>
            <a:fld id="{3F6033A4-AAEB-C843-9C5C-FB5D4458FC3F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873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87058" y="876002"/>
            <a:ext cx="11277600" cy="443654"/>
          </a:xfrm>
        </p:spPr>
        <p:txBody>
          <a:bodyPr/>
          <a:lstStyle/>
          <a:p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E287C3-B17A-3C4B-BAA8-A223A573C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67" y="1505011"/>
            <a:ext cx="3886200" cy="4152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98028B-BEB4-D049-B433-DDB48D783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063" y="1519921"/>
            <a:ext cx="4178300" cy="4127500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21E3EEC-D962-0D44-8278-9B19D9565B76}"/>
              </a:ext>
            </a:extLst>
          </p:cNvPr>
          <p:cNvGrpSpPr/>
          <p:nvPr/>
        </p:nvGrpSpPr>
        <p:grpSpPr>
          <a:xfrm>
            <a:off x="5543135" y="1532621"/>
            <a:ext cx="4178300" cy="4127500"/>
            <a:chOff x="0" y="0"/>
            <a:chExt cx="4178300" cy="4127500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E9A39F01-6F19-FE41-AC6A-970953B0E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4178300" cy="4127500"/>
            </a:xfrm>
            <a:prstGeom prst="rect">
              <a:avLst/>
            </a:prstGeom>
          </p:spPr>
        </p:pic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D7DB5F1-41CF-FB43-84D4-EA3A410F6084}"/>
                </a:ext>
              </a:extLst>
            </p:cNvPr>
            <p:cNvGrpSpPr/>
            <p:nvPr/>
          </p:nvGrpSpPr>
          <p:grpSpPr>
            <a:xfrm>
              <a:off x="275855" y="231555"/>
              <a:ext cx="3381154" cy="3499293"/>
              <a:chOff x="275855" y="231555"/>
              <a:chExt cx="3381154" cy="3499293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74D14B5-4114-0649-A962-2E18FE30645D}"/>
                  </a:ext>
                </a:extLst>
              </p:cNvPr>
              <p:cNvSpPr/>
              <p:nvPr/>
            </p:nvSpPr>
            <p:spPr>
              <a:xfrm>
                <a:off x="769974" y="3568406"/>
                <a:ext cx="162442" cy="16244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F7D26948-23EF-E843-8BCA-C751061DA429}"/>
                  </a:ext>
                </a:extLst>
              </p:cNvPr>
              <p:cNvCxnSpPr/>
              <p:nvPr/>
            </p:nvCxnSpPr>
            <p:spPr>
              <a:xfrm flipV="1">
                <a:off x="438297" y="334926"/>
                <a:ext cx="2591686" cy="4134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8B0620F8-858C-6448-BBA0-295C4ED8CFE2}"/>
                  </a:ext>
                </a:extLst>
              </p:cNvPr>
              <p:cNvCxnSpPr/>
              <p:nvPr/>
            </p:nvCxnSpPr>
            <p:spPr>
              <a:xfrm flipV="1">
                <a:off x="649767" y="1494171"/>
                <a:ext cx="1132367" cy="1893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41E591EE-E210-A843-B95A-88A7057F6BDC}"/>
                  </a:ext>
                </a:extLst>
              </p:cNvPr>
              <p:cNvCxnSpPr/>
              <p:nvPr/>
            </p:nvCxnSpPr>
            <p:spPr>
              <a:xfrm flipV="1">
                <a:off x="935074" y="3231412"/>
                <a:ext cx="2591686" cy="4134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59772661-8928-7841-B319-2CCAB7A31BE6}"/>
                  </a:ext>
                </a:extLst>
              </p:cNvPr>
              <p:cNvCxnSpPr/>
              <p:nvPr/>
            </p:nvCxnSpPr>
            <p:spPr>
              <a:xfrm flipH="1">
                <a:off x="726262" y="2256762"/>
                <a:ext cx="2615905" cy="4335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C05033A5-94D2-3249-BC19-BB40418FC6AD}"/>
                  </a:ext>
                </a:extLst>
              </p:cNvPr>
              <p:cNvCxnSpPr/>
              <p:nvPr/>
            </p:nvCxnSpPr>
            <p:spPr>
              <a:xfrm>
                <a:off x="376568" y="863898"/>
                <a:ext cx="128181" cy="733645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8EE87886-6C93-3F44-A73B-CD0BEBCC8E62}"/>
                  </a:ext>
                </a:extLst>
              </p:cNvPr>
              <p:cNvCxnSpPr/>
              <p:nvPr/>
            </p:nvCxnSpPr>
            <p:spPr>
              <a:xfrm>
                <a:off x="543736" y="1821123"/>
                <a:ext cx="128181" cy="733645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B11DE295-86E9-BA47-B40B-ED297EA653BA}"/>
                  </a:ext>
                </a:extLst>
              </p:cNvPr>
              <p:cNvCxnSpPr/>
              <p:nvPr/>
            </p:nvCxnSpPr>
            <p:spPr>
              <a:xfrm>
                <a:off x="718288" y="2815268"/>
                <a:ext cx="128181" cy="733645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0293BEEF-AF15-0448-96B8-ABFD75AA0046}"/>
                  </a:ext>
                </a:extLst>
              </p:cNvPr>
              <p:cNvSpPr/>
              <p:nvPr/>
            </p:nvSpPr>
            <p:spPr>
              <a:xfrm>
                <a:off x="275855" y="681961"/>
                <a:ext cx="162442" cy="16244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EAC2136E-E288-6C44-9B84-ADC03921F36C}"/>
                  </a:ext>
                </a:extLst>
              </p:cNvPr>
              <p:cNvSpPr/>
              <p:nvPr/>
            </p:nvSpPr>
            <p:spPr>
              <a:xfrm>
                <a:off x="420871" y="1609652"/>
                <a:ext cx="162442" cy="16244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792C7E6-7D81-9F4A-83ED-1F53EBFC2634}"/>
                  </a:ext>
                </a:extLst>
              </p:cNvPr>
              <p:cNvSpPr/>
              <p:nvPr/>
            </p:nvSpPr>
            <p:spPr>
              <a:xfrm>
                <a:off x="610191" y="2633332"/>
                <a:ext cx="162442" cy="16244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83688D4F-EB09-A740-8203-C2F22F90FFD7}"/>
                  </a:ext>
                </a:extLst>
              </p:cNvPr>
              <p:cNvSpPr/>
              <p:nvPr/>
            </p:nvSpPr>
            <p:spPr>
              <a:xfrm>
                <a:off x="3022600" y="231555"/>
                <a:ext cx="162442" cy="16244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C3643289-FDA2-5345-B4F1-086433F735A9}"/>
                  </a:ext>
                </a:extLst>
              </p:cNvPr>
              <p:cNvSpPr/>
              <p:nvPr/>
            </p:nvSpPr>
            <p:spPr>
              <a:xfrm>
                <a:off x="3167616" y="1181397"/>
                <a:ext cx="162442" cy="16244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20C39385-4589-AD44-9547-228F39763D99}"/>
                  </a:ext>
                </a:extLst>
              </p:cNvPr>
              <p:cNvSpPr/>
              <p:nvPr/>
            </p:nvSpPr>
            <p:spPr>
              <a:xfrm>
                <a:off x="3327400" y="2160774"/>
                <a:ext cx="162442" cy="16244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0A37BFA-CCB5-3B48-B4A4-385C6B7E06C9}"/>
                  </a:ext>
                </a:extLst>
              </p:cNvPr>
              <p:cNvSpPr/>
              <p:nvPr/>
            </p:nvSpPr>
            <p:spPr>
              <a:xfrm>
                <a:off x="3494567" y="3125383"/>
                <a:ext cx="162442" cy="16244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69F996A5-1419-B14B-B1C7-A930911E9E72}"/>
                  </a:ext>
                </a:extLst>
              </p:cNvPr>
              <p:cNvCxnSpPr/>
              <p:nvPr/>
            </p:nvCxnSpPr>
            <p:spPr>
              <a:xfrm flipH="1" flipV="1">
                <a:off x="3089053" y="408763"/>
                <a:ext cx="134975" cy="7625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10B0A9E8-9B84-3342-9A8B-7A03F4A798AE}"/>
                  </a:ext>
                </a:extLst>
              </p:cNvPr>
              <p:cNvCxnSpPr/>
              <p:nvPr/>
            </p:nvCxnSpPr>
            <p:spPr>
              <a:xfrm flipH="1" flipV="1">
                <a:off x="3248836" y="1358605"/>
                <a:ext cx="134975" cy="7625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ED29160F-281F-DC4E-8192-DEE4ADE64E20}"/>
                  </a:ext>
                </a:extLst>
              </p:cNvPr>
              <p:cNvCxnSpPr/>
              <p:nvPr/>
            </p:nvCxnSpPr>
            <p:spPr>
              <a:xfrm flipH="1" flipV="1">
                <a:off x="3416003" y="2323215"/>
                <a:ext cx="134975" cy="7625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750C8A39-C2D8-9D41-A4B7-5A3C35C43A0B}"/>
                  </a:ext>
                </a:extLst>
              </p:cNvPr>
              <p:cNvSpPr/>
              <p:nvPr/>
            </p:nvSpPr>
            <p:spPr>
              <a:xfrm>
                <a:off x="1813737" y="1400250"/>
                <a:ext cx="162442" cy="16244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1F4BBDA3-E3E3-E647-8541-81037227F4F7}"/>
                  </a:ext>
                </a:extLst>
              </p:cNvPr>
              <p:cNvCxnSpPr/>
              <p:nvPr/>
            </p:nvCxnSpPr>
            <p:spPr>
              <a:xfrm flipV="1">
                <a:off x="2020481" y="1277385"/>
                <a:ext cx="1132367" cy="1893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DC6C963-DF89-044C-9CCB-5FFE30362165}"/>
              </a:ext>
            </a:extLst>
          </p:cNvPr>
          <p:cNvGrpSpPr/>
          <p:nvPr/>
        </p:nvGrpSpPr>
        <p:grpSpPr>
          <a:xfrm>
            <a:off x="5818400" y="1764176"/>
            <a:ext cx="3381154" cy="3499293"/>
            <a:chOff x="0" y="0"/>
            <a:chExt cx="3381154" cy="3499293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3754ED5C-5AF6-0B41-A278-11BB6BF3DD67}"/>
                </a:ext>
              </a:extLst>
            </p:cNvPr>
            <p:cNvSpPr/>
            <p:nvPr/>
          </p:nvSpPr>
          <p:spPr>
            <a:xfrm>
              <a:off x="494119" y="3336851"/>
              <a:ext cx="162442" cy="16244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A15E497F-7826-1E4F-BE25-503A628D69EE}"/>
                </a:ext>
              </a:extLst>
            </p:cNvPr>
            <p:cNvCxnSpPr/>
            <p:nvPr/>
          </p:nvCxnSpPr>
          <p:spPr>
            <a:xfrm flipV="1">
              <a:off x="162442" y="103371"/>
              <a:ext cx="2591686" cy="41348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98D6DC33-A403-0B41-AC81-D33461F51730}"/>
                </a:ext>
              </a:extLst>
            </p:cNvPr>
            <p:cNvCxnSpPr/>
            <p:nvPr/>
          </p:nvCxnSpPr>
          <p:spPr>
            <a:xfrm flipV="1">
              <a:off x="373912" y="1262616"/>
              <a:ext cx="1132367" cy="18932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2C5EA45C-93E5-9745-AD59-4D52DB7C8FC8}"/>
                </a:ext>
              </a:extLst>
            </p:cNvPr>
            <p:cNvCxnSpPr/>
            <p:nvPr/>
          </p:nvCxnSpPr>
          <p:spPr>
            <a:xfrm flipV="1">
              <a:off x="659219" y="2999857"/>
              <a:ext cx="2591686" cy="41348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C99F0A3E-AE3F-3243-9F96-DA8D5C958614}"/>
                </a:ext>
              </a:extLst>
            </p:cNvPr>
            <p:cNvCxnSpPr/>
            <p:nvPr/>
          </p:nvCxnSpPr>
          <p:spPr>
            <a:xfrm flipH="1">
              <a:off x="450407" y="2025207"/>
              <a:ext cx="2615905" cy="43357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53562FD-22D4-E24B-ACDA-128E9885CEAD}"/>
                </a:ext>
              </a:extLst>
            </p:cNvPr>
            <p:cNvCxnSpPr/>
            <p:nvPr/>
          </p:nvCxnSpPr>
          <p:spPr>
            <a:xfrm>
              <a:off x="100713" y="632343"/>
              <a:ext cx="128181" cy="73364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4456C978-1C95-3E4F-B3FE-BBF105FCBF93}"/>
                </a:ext>
              </a:extLst>
            </p:cNvPr>
            <p:cNvCxnSpPr/>
            <p:nvPr/>
          </p:nvCxnSpPr>
          <p:spPr>
            <a:xfrm>
              <a:off x="267881" y="1589568"/>
              <a:ext cx="128181" cy="73364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3F66FED8-8787-364A-9224-B97E00FC46D4}"/>
                </a:ext>
              </a:extLst>
            </p:cNvPr>
            <p:cNvCxnSpPr/>
            <p:nvPr/>
          </p:nvCxnSpPr>
          <p:spPr>
            <a:xfrm>
              <a:off x="442433" y="2583713"/>
              <a:ext cx="128181" cy="73364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EB25ADEF-8A93-AF47-8E10-729310985DAE}"/>
                </a:ext>
              </a:extLst>
            </p:cNvPr>
            <p:cNvSpPr/>
            <p:nvPr/>
          </p:nvSpPr>
          <p:spPr>
            <a:xfrm>
              <a:off x="0" y="450406"/>
              <a:ext cx="162442" cy="16244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E2397321-A1E2-1C48-9049-C1B0AC75FE9A}"/>
                </a:ext>
              </a:extLst>
            </p:cNvPr>
            <p:cNvSpPr/>
            <p:nvPr/>
          </p:nvSpPr>
          <p:spPr>
            <a:xfrm>
              <a:off x="145016" y="1378097"/>
              <a:ext cx="162442" cy="16244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F757837C-0892-F640-A9FC-FD665B072E96}"/>
                </a:ext>
              </a:extLst>
            </p:cNvPr>
            <p:cNvSpPr/>
            <p:nvPr/>
          </p:nvSpPr>
          <p:spPr>
            <a:xfrm>
              <a:off x="334336" y="2401777"/>
              <a:ext cx="162442" cy="16244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8EC26DA2-DCD7-E544-927E-2C044DF98628}"/>
                </a:ext>
              </a:extLst>
            </p:cNvPr>
            <p:cNvSpPr/>
            <p:nvPr/>
          </p:nvSpPr>
          <p:spPr>
            <a:xfrm>
              <a:off x="2746745" y="0"/>
              <a:ext cx="162442" cy="16244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D709A42-78FD-7043-B4B3-6F5447626CAE}"/>
                </a:ext>
              </a:extLst>
            </p:cNvPr>
            <p:cNvSpPr/>
            <p:nvPr/>
          </p:nvSpPr>
          <p:spPr>
            <a:xfrm>
              <a:off x="2891761" y="949842"/>
              <a:ext cx="162442" cy="16244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7C28827F-9A57-8442-96B4-A4D951840565}"/>
                </a:ext>
              </a:extLst>
            </p:cNvPr>
            <p:cNvSpPr/>
            <p:nvPr/>
          </p:nvSpPr>
          <p:spPr>
            <a:xfrm>
              <a:off x="3051545" y="1929219"/>
              <a:ext cx="162442" cy="16244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CE46530-546A-F941-8CE3-FCECD3FB89A9}"/>
                </a:ext>
              </a:extLst>
            </p:cNvPr>
            <p:cNvSpPr/>
            <p:nvPr/>
          </p:nvSpPr>
          <p:spPr>
            <a:xfrm>
              <a:off x="3218712" y="2893828"/>
              <a:ext cx="162442" cy="16244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3661DAB-171F-A645-BDDA-D8BAEBD628EA}"/>
                </a:ext>
              </a:extLst>
            </p:cNvPr>
            <p:cNvCxnSpPr/>
            <p:nvPr/>
          </p:nvCxnSpPr>
          <p:spPr>
            <a:xfrm flipH="1" flipV="1">
              <a:off x="2813198" y="177208"/>
              <a:ext cx="134975" cy="76259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DF367A83-8620-4043-B5BA-0EFA2B283282}"/>
                </a:ext>
              </a:extLst>
            </p:cNvPr>
            <p:cNvCxnSpPr/>
            <p:nvPr/>
          </p:nvCxnSpPr>
          <p:spPr>
            <a:xfrm flipH="1" flipV="1">
              <a:off x="2972981" y="1127050"/>
              <a:ext cx="134975" cy="76259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74EB2E77-19D3-3042-83C8-9E0C4260B59E}"/>
                </a:ext>
              </a:extLst>
            </p:cNvPr>
            <p:cNvCxnSpPr/>
            <p:nvPr/>
          </p:nvCxnSpPr>
          <p:spPr>
            <a:xfrm flipH="1" flipV="1">
              <a:off x="3140148" y="2091660"/>
              <a:ext cx="134975" cy="76259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C661A3F4-11D8-9C43-8086-AE8CAB51FD17}"/>
                </a:ext>
              </a:extLst>
            </p:cNvPr>
            <p:cNvSpPr/>
            <p:nvPr/>
          </p:nvSpPr>
          <p:spPr>
            <a:xfrm>
              <a:off x="1537882" y="1168695"/>
              <a:ext cx="162442" cy="16244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C520C254-4329-744F-AEE4-EB00AA54D76A}"/>
                </a:ext>
              </a:extLst>
            </p:cNvPr>
            <p:cNvCxnSpPr/>
            <p:nvPr/>
          </p:nvCxnSpPr>
          <p:spPr>
            <a:xfrm flipV="1">
              <a:off x="1744626" y="1045830"/>
              <a:ext cx="1132367" cy="18932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ext Placeholder 5">
            <a:extLst>
              <a:ext uri="{FF2B5EF4-FFF2-40B4-BE49-F238E27FC236}">
                <a16:creationId xmlns:a16="http://schemas.microsoft.com/office/drawing/2014/main" id="{AA7E3F86-8735-B94E-928F-120EAB1515C6}"/>
              </a:ext>
            </a:extLst>
          </p:cNvPr>
          <p:cNvSpPr txBox="1">
            <a:spLocks/>
          </p:cNvSpPr>
          <p:nvPr/>
        </p:nvSpPr>
        <p:spPr>
          <a:xfrm>
            <a:off x="8932253" y="834198"/>
            <a:ext cx="791907" cy="43882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Node</a:t>
            </a:r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4598FE74-74DF-DE41-A0E4-CD717019682D}"/>
              </a:ext>
            </a:extLst>
          </p:cNvPr>
          <p:cNvSpPr/>
          <p:nvPr/>
        </p:nvSpPr>
        <p:spPr bwMode="gray">
          <a:xfrm rot="18874476">
            <a:off x="8716692" y="1128529"/>
            <a:ext cx="495895" cy="372805"/>
          </a:xfrm>
          <a:prstGeom prst="lef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 Placeholder 5">
            <a:extLst>
              <a:ext uri="{FF2B5EF4-FFF2-40B4-BE49-F238E27FC236}">
                <a16:creationId xmlns:a16="http://schemas.microsoft.com/office/drawing/2014/main" id="{2A7B9F43-4E69-2E4B-8401-33F872EDDB6C}"/>
              </a:ext>
            </a:extLst>
          </p:cNvPr>
          <p:cNvSpPr txBox="1">
            <a:spLocks/>
          </p:cNvSpPr>
          <p:nvPr/>
        </p:nvSpPr>
        <p:spPr>
          <a:xfrm>
            <a:off x="5137208" y="3946541"/>
            <a:ext cx="791907" cy="43882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Edge</a:t>
            </a:r>
          </a:p>
        </p:txBody>
      </p:sp>
      <p:sp>
        <p:nvSpPr>
          <p:cNvPr id="132" name="Left Arrow 131">
            <a:extLst>
              <a:ext uri="{FF2B5EF4-FFF2-40B4-BE49-F238E27FC236}">
                <a16:creationId xmlns:a16="http://schemas.microsoft.com/office/drawing/2014/main" id="{F0006B34-1E6C-B24A-952D-832881099DDB}"/>
              </a:ext>
            </a:extLst>
          </p:cNvPr>
          <p:cNvSpPr/>
          <p:nvPr/>
        </p:nvSpPr>
        <p:spPr bwMode="gray">
          <a:xfrm rot="8338699">
            <a:off x="5502749" y="3588213"/>
            <a:ext cx="495895" cy="372805"/>
          </a:xfrm>
          <a:prstGeom prst="lef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 Placeholder 5">
            <a:extLst>
              <a:ext uri="{FF2B5EF4-FFF2-40B4-BE49-F238E27FC236}">
                <a16:creationId xmlns:a16="http://schemas.microsoft.com/office/drawing/2014/main" id="{393D5DC2-B4B8-F44B-8737-852AD7B57FDC}"/>
              </a:ext>
            </a:extLst>
          </p:cNvPr>
          <p:cNvSpPr txBox="1">
            <a:spLocks/>
          </p:cNvSpPr>
          <p:nvPr/>
        </p:nvSpPr>
        <p:spPr>
          <a:xfrm>
            <a:off x="7180805" y="5396915"/>
            <a:ext cx="791907" cy="43882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Graph</a:t>
            </a:r>
          </a:p>
        </p:txBody>
      </p:sp>
      <p:sp>
        <p:nvSpPr>
          <p:cNvPr id="134" name="Text Placeholder 5">
            <a:extLst>
              <a:ext uri="{FF2B5EF4-FFF2-40B4-BE49-F238E27FC236}">
                <a16:creationId xmlns:a16="http://schemas.microsoft.com/office/drawing/2014/main" id="{86B7F7D3-D4BD-3D49-88C1-6CF8F831FCFB}"/>
              </a:ext>
            </a:extLst>
          </p:cNvPr>
          <p:cNvSpPr txBox="1">
            <a:spLocks/>
          </p:cNvSpPr>
          <p:nvPr/>
        </p:nvSpPr>
        <p:spPr>
          <a:xfrm>
            <a:off x="6909558" y="3639016"/>
            <a:ext cx="1752641" cy="43882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B0F0"/>
                </a:solidFill>
              </a:rPr>
              <a:t>Shortest Path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C14F8C6E-DC49-894A-A7A9-3AD3933ADBFA}"/>
              </a:ext>
            </a:extLst>
          </p:cNvPr>
          <p:cNvGrpSpPr/>
          <p:nvPr/>
        </p:nvGrpSpPr>
        <p:grpSpPr>
          <a:xfrm>
            <a:off x="6096000" y="3410459"/>
            <a:ext cx="3007242" cy="1264685"/>
            <a:chOff x="0" y="0"/>
            <a:chExt cx="3007242" cy="1264685"/>
          </a:xfrm>
        </p:grpSpPr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4D357BFF-E2EC-2A4E-8484-1950CF18616B}"/>
                </a:ext>
              </a:extLst>
            </p:cNvPr>
            <p:cNvCxnSpPr/>
            <p:nvPr/>
          </p:nvCxnSpPr>
          <p:spPr>
            <a:xfrm flipH="1">
              <a:off x="182526" y="435639"/>
              <a:ext cx="2615905" cy="433572"/>
            </a:xfrm>
            <a:prstGeom prst="straightConnector1">
              <a:avLst/>
            </a:prstGeom>
            <a:ln w="22225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8385F06E-FD54-084E-97D6-4F358A4E444F}"/>
                </a:ext>
              </a:extLst>
            </p:cNvPr>
            <p:cNvCxnSpPr/>
            <p:nvPr/>
          </p:nvCxnSpPr>
          <p:spPr>
            <a:xfrm>
              <a:off x="0" y="0"/>
              <a:ext cx="128181" cy="733645"/>
            </a:xfrm>
            <a:prstGeom prst="straightConnector1">
              <a:avLst/>
            </a:prstGeom>
            <a:ln w="22225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F8985B53-484E-984E-85B0-41C7EDFC3499}"/>
                </a:ext>
              </a:extLst>
            </p:cNvPr>
            <p:cNvCxnSpPr/>
            <p:nvPr/>
          </p:nvCxnSpPr>
          <p:spPr>
            <a:xfrm flipH="1" flipV="1">
              <a:off x="2872267" y="502092"/>
              <a:ext cx="134975" cy="762593"/>
            </a:xfrm>
            <a:prstGeom prst="straightConnector1">
              <a:avLst/>
            </a:prstGeom>
            <a:ln w="22225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39" name="Text Placeholder 5">
            <a:extLst>
              <a:ext uri="{FF2B5EF4-FFF2-40B4-BE49-F238E27FC236}">
                <a16:creationId xmlns:a16="http://schemas.microsoft.com/office/drawing/2014/main" id="{C144A66B-9949-EF44-9CD0-8174FC53DAF4}"/>
              </a:ext>
            </a:extLst>
          </p:cNvPr>
          <p:cNvSpPr txBox="1">
            <a:spLocks/>
          </p:cNvSpPr>
          <p:nvPr/>
        </p:nvSpPr>
        <p:spPr>
          <a:xfrm>
            <a:off x="8884712" y="4779239"/>
            <a:ext cx="1752641" cy="43882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B0F0"/>
                </a:solidFill>
              </a:rPr>
              <a:t>Start</a:t>
            </a:r>
          </a:p>
        </p:txBody>
      </p:sp>
      <p:sp>
        <p:nvSpPr>
          <p:cNvPr id="140" name="Text Placeholder 5">
            <a:extLst>
              <a:ext uri="{FF2B5EF4-FFF2-40B4-BE49-F238E27FC236}">
                <a16:creationId xmlns:a16="http://schemas.microsoft.com/office/drawing/2014/main" id="{2925447F-406F-FD41-BD6B-4A266E19D31C}"/>
              </a:ext>
            </a:extLst>
          </p:cNvPr>
          <p:cNvSpPr txBox="1">
            <a:spLocks/>
          </p:cNvSpPr>
          <p:nvPr/>
        </p:nvSpPr>
        <p:spPr>
          <a:xfrm>
            <a:off x="5782496" y="2983695"/>
            <a:ext cx="1752641" cy="43882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B0F0"/>
                </a:solidFill>
              </a:rPr>
              <a:t>End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B67A6B-972C-B04E-BB4B-AEB8DDE4A6DF}"/>
              </a:ext>
            </a:extLst>
          </p:cNvPr>
          <p:cNvSpPr/>
          <p:nvPr/>
        </p:nvSpPr>
        <p:spPr bwMode="gray">
          <a:xfrm rot="21076084">
            <a:off x="5811950" y="1884746"/>
            <a:ext cx="3192198" cy="1490344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6492179-4BB2-E54B-B8D8-4A63BD72834F}"/>
              </a:ext>
            </a:extLst>
          </p:cNvPr>
          <p:cNvSpPr/>
          <p:nvPr/>
        </p:nvSpPr>
        <p:spPr bwMode="gray">
          <a:xfrm rot="21076084">
            <a:off x="6059276" y="3593862"/>
            <a:ext cx="3192198" cy="150979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3A6C086-47F1-6E45-9D90-6C967421EC25}"/>
              </a:ext>
            </a:extLst>
          </p:cNvPr>
          <p:cNvGrpSpPr/>
          <p:nvPr/>
        </p:nvGrpSpPr>
        <p:grpSpPr>
          <a:xfrm>
            <a:off x="10281976" y="3578262"/>
            <a:ext cx="572877" cy="501820"/>
            <a:chOff x="10264884" y="3595354"/>
            <a:chExt cx="572877" cy="501820"/>
          </a:xfrm>
        </p:grpSpPr>
        <p:sp>
          <p:nvSpPr>
            <p:cNvPr id="89" name="Snip Single Corner Rectangle 88">
              <a:extLst>
                <a:ext uri="{FF2B5EF4-FFF2-40B4-BE49-F238E27FC236}">
                  <a16:creationId xmlns:a16="http://schemas.microsoft.com/office/drawing/2014/main" id="{963CF7C3-91BE-D44A-9AFC-48E175BB77AE}"/>
                </a:ext>
              </a:extLst>
            </p:cNvPr>
            <p:cNvSpPr/>
            <p:nvPr/>
          </p:nvSpPr>
          <p:spPr bwMode="gray">
            <a:xfrm>
              <a:off x="10264884" y="3595354"/>
              <a:ext cx="564022" cy="471359"/>
            </a:xfrm>
            <a:prstGeom prst="snip1Rect">
              <a:avLst/>
            </a:prstGeom>
            <a:solidFill>
              <a:srgbClr val="FF0000">
                <a:alpha val="39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Text Placeholder 5">
              <a:extLst>
                <a:ext uri="{FF2B5EF4-FFF2-40B4-BE49-F238E27FC236}">
                  <a16:creationId xmlns:a16="http://schemas.microsoft.com/office/drawing/2014/main" id="{72C715DF-3E90-8C4E-9A61-5D3780AFAFB5}"/>
                </a:ext>
              </a:extLst>
            </p:cNvPr>
            <p:cNvSpPr txBox="1">
              <a:spLocks/>
            </p:cNvSpPr>
            <p:nvPr/>
          </p:nvSpPr>
          <p:spPr>
            <a:xfrm>
              <a:off x="10273739" y="3758620"/>
              <a:ext cx="564022" cy="338554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95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accent3"/>
                  </a:solidFill>
                  <a:latin typeface="Avenir Book" charset="0"/>
                  <a:ea typeface="Avenir Book" charset="0"/>
                  <a:cs typeface="Avenir Book" charset="0"/>
                </a:defRPr>
              </a:lvl1pPr>
              <a:lvl2pPr marL="4572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20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2pPr>
              <a:lvl3pPr marL="914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8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3pPr>
              <a:lvl4pPr marL="13716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4pPr>
              <a:lvl5pPr marL="18288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Font typeface="Arial" panose="020B0604020202020204" pitchFamily="34" charset="0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3657600" marR="0" indent="0" algn="l" defTabSz="914400" rtl="0" eaLnBrk="1" fontAlgn="auto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SzTx/>
                <a:buFont typeface="Arial" panose="020B0604020202020204" pitchFamily="34" charset="0"/>
                <a:buNone/>
                <a:tabLst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solidFill>
                    <a:schemeClr val="bg1"/>
                  </a:solidFill>
                </a:rPr>
                <a:t>Tile2</a:t>
              </a:r>
            </a:p>
          </p:txBody>
        </p:sp>
      </p:grpSp>
      <p:sp>
        <p:nvSpPr>
          <p:cNvPr id="8" name="Down Arrow 7">
            <a:extLst>
              <a:ext uri="{FF2B5EF4-FFF2-40B4-BE49-F238E27FC236}">
                <a16:creationId xmlns:a16="http://schemas.microsoft.com/office/drawing/2014/main" id="{29D78395-23DF-8642-9BA6-A8B9282256DE}"/>
              </a:ext>
            </a:extLst>
          </p:cNvPr>
          <p:cNvSpPr/>
          <p:nvPr/>
        </p:nvSpPr>
        <p:spPr bwMode="gray">
          <a:xfrm rot="15629613">
            <a:off x="9636844" y="2227437"/>
            <a:ext cx="383761" cy="583120"/>
          </a:xfrm>
          <a:prstGeom prst="downArrow">
            <a:avLst/>
          </a:prstGeom>
          <a:solidFill>
            <a:srgbClr val="FF00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Down Arrow 90">
            <a:extLst>
              <a:ext uri="{FF2B5EF4-FFF2-40B4-BE49-F238E27FC236}">
                <a16:creationId xmlns:a16="http://schemas.microsoft.com/office/drawing/2014/main" id="{A658640E-F579-CD4B-AAB8-6E03042771AD}"/>
              </a:ext>
            </a:extLst>
          </p:cNvPr>
          <p:cNvSpPr/>
          <p:nvPr/>
        </p:nvSpPr>
        <p:spPr bwMode="gray">
          <a:xfrm rot="15629613">
            <a:off x="9645036" y="3625463"/>
            <a:ext cx="383761" cy="583120"/>
          </a:xfrm>
          <a:prstGeom prst="downArrow">
            <a:avLst/>
          </a:prstGeom>
          <a:solidFill>
            <a:srgbClr val="FF00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802243A-44B2-9A49-9A48-EC880621A4AC}"/>
              </a:ext>
            </a:extLst>
          </p:cNvPr>
          <p:cNvGrpSpPr/>
          <p:nvPr/>
        </p:nvGrpSpPr>
        <p:grpSpPr>
          <a:xfrm>
            <a:off x="10317282" y="2176867"/>
            <a:ext cx="564022" cy="471359"/>
            <a:chOff x="10624177" y="1740495"/>
            <a:chExt cx="564022" cy="471359"/>
          </a:xfrm>
        </p:grpSpPr>
        <p:sp>
          <p:nvSpPr>
            <p:cNvPr id="7" name="Snip Single Corner Rectangle 6">
              <a:extLst>
                <a:ext uri="{FF2B5EF4-FFF2-40B4-BE49-F238E27FC236}">
                  <a16:creationId xmlns:a16="http://schemas.microsoft.com/office/drawing/2014/main" id="{EEB9B2A1-827E-C74F-91F8-B624FC5D00B9}"/>
                </a:ext>
              </a:extLst>
            </p:cNvPr>
            <p:cNvSpPr/>
            <p:nvPr/>
          </p:nvSpPr>
          <p:spPr bwMode="gray">
            <a:xfrm>
              <a:off x="10624177" y="1740495"/>
              <a:ext cx="564022" cy="471359"/>
            </a:xfrm>
            <a:prstGeom prst="snip1Rect">
              <a:avLst/>
            </a:prstGeom>
            <a:solidFill>
              <a:srgbClr val="FF0000">
                <a:alpha val="39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Text Placeholder 5">
              <a:extLst>
                <a:ext uri="{FF2B5EF4-FFF2-40B4-BE49-F238E27FC236}">
                  <a16:creationId xmlns:a16="http://schemas.microsoft.com/office/drawing/2014/main" id="{1B691CDB-044C-D449-BD91-ECF9739C3359}"/>
                </a:ext>
              </a:extLst>
            </p:cNvPr>
            <p:cNvSpPr txBox="1">
              <a:spLocks/>
            </p:cNvSpPr>
            <p:nvPr/>
          </p:nvSpPr>
          <p:spPr>
            <a:xfrm>
              <a:off x="10624177" y="1870511"/>
              <a:ext cx="564022" cy="338554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95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accent3"/>
                  </a:solidFill>
                  <a:latin typeface="Avenir Book" charset="0"/>
                  <a:ea typeface="Avenir Book" charset="0"/>
                  <a:cs typeface="Avenir Book" charset="0"/>
                </a:defRPr>
              </a:lvl1pPr>
              <a:lvl2pPr marL="4572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20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2pPr>
              <a:lvl3pPr marL="914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8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3pPr>
              <a:lvl4pPr marL="13716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4pPr>
              <a:lvl5pPr marL="18288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Font typeface="Arial" panose="020B0604020202020204" pitchFamily="34" charset="0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3657600" marR="0" indent="0" algn="l" defTabSz="914400" rtl="0" eaLnBrk="1" fontAlgn="auto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SzTx/>
                <a:buFont typeface="Arial" panose="020B0604020202020204" pitchFamily="34" charset="0"/>
                <a:buNone/>
                <a:tabLst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solidFill>
                    <a:schemeClr val="bg1"/>
                  </a:solidFill>
                </a:rPr>
                <a:t>Tile1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444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/>
      <p:bldP spid="4" grpId="0" animBg="1"/>
      <p:bldP spid="131" grpId="0"/>
      <p:bldP spid="132" grpId="0" animBg="1"/>
      <p:bldP spid="133" grpId="0"/>
      <p:bldP spid="134" grpId="0"/>
      <p:bldP spid="134" grpId="1"/>
      <p:bldP spid="139" grpId="0"/>
      <p:bldP spid="139" grpId="1"/>
      <p:bldP spid="140" grpId="0"/>
      <p:bldP spid="140" grpId="1"/>
      <p:bldP spid="3" grpId="0" animBg="1"/>
      <p:bldP spid="88" grpId="0" animBg="1"/>
      <p:bldP spid="8" grpId="0" animBg="1"/>
      <p:bldP spid="9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store data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b="1" dirty="0"/>
              <a:t>How UBER</a:t>
            </a:r>
            <a:r>
              <a:rPr lang="zh-CN" altLang="en-US" b="1" dirty="0"/>
              <a:t> </a:t>
            </a:r>
            <a:r>
              <a:rPr lang="en-US" b="1" dirty="0"/>
              <a:t>find nearest rider for you?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F19332B-E15B-4017-B769-30813EA9B963}"/>
              </a:ext>
            </a:extLst>
          </p:cNvPr>
          <p:cNvSpPr txBox="1">
            <a:spLocks/>
          </p:cNvSpPr>
          <p:nvPr/>
        </p:nvSpPr>
        <p:spPr>
          <a:xfrm>
            <a:off x="6271980" y="2504661"/>
            <a:ext cx="6654799" cy="1531265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Group data based on geometry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Elements near to each other record together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Balanced group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D50F6A-B605-6A47-A9AA-0B2601790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26" y="1814343"/>
            <a:ext cx="37592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0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KD split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9236922" y="340961"/>
            <a:ext cx="2587562" cy="559437"/>
          </a:xfrm>
        </p:spPr>
        <p:txBody>
          <a:bodyPr/>
          <a:lstStyle/>
          <a:p>
            <a:endParaRPr lang="en-US" b="1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F19332B-E15B-4017-B769-30813EA9B963}"/>
              </a:ext>
            </a:extLst>
          </p:cNvPr>
          <p:cNvSpPr txBox="1">
            <a:spLocks/>
          </p:cNvSpPr>
          <p:nvPr/>
        </p:nvSpPr>
        <p:spPr>
          <a:xfrm>
            <a:off x="8774358" y="1598920"/>
            <a:ext cx="6654799" cy="1531265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count is 2000~3000</a:t>
            </a:r>
          </a:p>
          <a:p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file size is 700KB</a:t>
            </a:r>
          </a:p>
          <a:p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 to implement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7EF834-AA1A-6D4E-ABB3-91B2C6B39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42" y="1409857"/>
            <a:ext cx="8774358" cy="55102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8AED73E-EA2C-3E44-A6FA-4C9E8F2B2E7E}"/>
              </a:ext>
            </a:extLst>
          </p:cNvPr>
          <p:cNvSpPr/>
          <p:nvPr/>
        </p:nvSpPr>
        <p:spPr bwMode="gray">
          <a:xfrm>
            <a:off x="2955078" y="1123586"/>
            <a:ext cx="2968487" cy="304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582F59-358D-0D41-BDA6-CB9B206251DF}"/>
              </a:ext>
            </a:extLst>
          </p:cNvPr>
          <p:cNvSpPr/>
          <p:nvPr/>
        </p:nvSpPr>
        <p:spPr bwMode="gray">
          <a:xfrm>
            <a:off x="5989669" y="1123586"/>
            <a:ext cx="2968487" cy="304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B30A9D-2BB7-AD4E-97CB-6525FB68E78C}"/>
              </a:ext>
            </a:extLst>
          </p:cNvPr>
          <p:cNvSpPr/>
          <p:nvPr/>
        </p:nvSpPr>
        <p:spPr bwMode="gray">
          <a:xfrm>
            <a:off x="0" y="4178505"/>
            <a:ext cx="2968487" cy="304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437E9D-37C2-E54F-84E2-8DFBBD327CFF}"/>
              </a:ext>
            </a:extLst>
          </p:cNvPr>
          <p:cNvSpPr/>
          <p:nvPr/>
        </p:nvSpPr>
        <p:spPr bwMode="gray">
          <a:xfrm>
            <a:off x="3092965" y="4164960"/>
            <a:ext cx="2968487" cy="304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77AD29-1FA1-EB42-93C8-E858E52D60EE}"/>
              </a:ext>
            </a:extLst>
          </p:cNvPr>
          <p:cNvSpPr/>
          <p:nvPr/>
        </p:nvSpPr>
        <p:spPr bwMode="gray">
          <a:xfrm>
            <a:off x="6006316" y="4180714"/>
            <a:ext cx="2968487" cy="304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922E0476-69CB-AF41-BFB3-58208EC00CDE}"/>
              </a:ext>
            </a:extLst>
          </p:cNvPr>
          <p:cNvSpPr txBox="1">
            <a:spLocks/>
          </p:cNvSpPr>
          <p:nvPr/>
        </p:nvSpPr>
        <p:spPr>
          <a:xfrm>
            <a:off x="8619369" y="3684223"/>
            <a:ext cx="3646288" cy="1531265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 might move to different tile during data update</a:t>
            </a: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additional meta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A9D4DE-F1AD-6044-80D0-D414ABBF778C}"/>
              </a:ext>
            </a:extLst>
          </p:cNvPr>
          <p:cNvSpPr/>
          <p:nvPr/>
        </p:nvSpPr>
        <p:spPr bwMode="gray">
          <a:xfrm>
            <a:off x="107360" y="1343597"/>
            <a:ext cx="2968487" cy="304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2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1" animBg="1"/>
      <p:bldP spid="8" grpId="0" animBg="1"/>
      <p:bldP spid="9" grpId="0" animBg="1"/>
      <p:bldP spid="10" grpId="0" animBg="1"/>
      <p:bldP spid="11" grpId="0" animBg="1"/>
      <p:bldP spid="12" grpId="0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BE3EED4-F0C2-1447-BAF2-F2F003D21D72}"/>
              </a:ext>
            </a:extLst>
          </p:cNvPr>
          <p:cNvGrpSpPr/>
          <p:nvPr/>
        </p:nvGrpSpPr>
        <p:grpSpPr>
          <a:xfrm>
            <a:off x="1025110" y="1577008"/>
            <a:ext cx="9616386" cy="2232991"/>
            <a:chOff x="1568449" y="4439478"/>
            <a:chExt cx="9616386" cy="22329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9649391-AAB1-5B4B-A402-66B853FE8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8449" y="4439478"/>
              <a:ext cx="4569043" cy="223299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E470070-55A4-ED43-A614-72E930D19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0987" y="4439478"/>
              <a:ext cx="4633848" cy="223008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8FED63-911F-1D49-9DAC-6772EE1B412E}"/>
                </a:ext>
              </a:extLst>
            </p:cNvPr>
            <p:cNvSpPr txBox="1"/>
            <p:nvPr/>
          </p:nvSpPr>
          <p:spPr>
            <a:xfrm>
              <a:off x="1568449" y="6300229"/>
              <a:ext cx="769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16Q4</a:t>
              </a:r>
              <a:endParaRPr 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FBE424-094B-F846-B0A1-3886005D79E7}"/>
                </a:ext>
              </a:extLst>
            </p:cNvPr>
            <p:cNvSpPr txBox="1"/>
            <p:nvPr/>
          </p:nvSpPr>
          <p:spPr>
            <a:xfrm>
              <a:off x="6550987" y="6300229"/>
              <a:ext cx="768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17Q1</a:t>
              </a:r>
              <a:endParaRPr lang="en-US" b="1" dirty="0"/>
            </a:p>
          </p:txBody>
        </p:sp>
      </p:grpSp>
      <p:pic>
        <p:nvPicPr>
          <p:cNvPr id="13" name="Picture 1" descr="cid:image001.png@01D384BA.8AD625B0">
            <a:extLst>
              <a:ext uri="{FF2B5EF4-FFF2-40B4-BE49-F238E27FC236}">
                <a16:creationId xmlns:a16="http://schemas.microsoft.com/office/drawing/2014/main" id="{AE577063-7B82-484E-8837-C2C0CC8A6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0887" y="3981585"/>
            <a:ext cx="3977543" cy="287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id:image002.png@01D384BA.8AD625B0">
            <a:extLst>
              <a:ext uri="{FF2B5EF4-FFF2-40B4-BE49-F238E27FC236}">
                <a16:creationId xmlns:a16="http://schemas.microsoft.com/office/drawing/2014/main" id="{97B78513-39AB-9E42-AF1F-A64C15AAC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1640" y="3981585"/>
            <a:ext cx="4003435" cy="287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4A86763-0CFD-9F4E-8248-6DD40AD7BBF1}"/>
              </a:ext>
            </a:extLst>
          </p:cNvPr>
          <p:cNvCxnSpPr>
            <a:cxnSpLocks/>
          </p:cNvCxnSpPr>
          <p:nvPr/>
        </p:nvCxnSpPr>
        <p:spPr>
          <a:xfrm>
            <a:off x="5575757" y="5431989"/>
            <a:ext cx="732982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5BE340A-890B-014B-90AA-3FF3CACD3CC8}"/>
              </a:ext>
            </a:extLst>
          </p:cNvPr>
          <p:cNvGrpSpPr/>
          <p:nvPr/>
        </p:nvGrpSpPr>
        <p:grpSpPr>
          <a:xfrm>
            <a:off x="1802532" y="3830076"/>
            <a:ext cx="2835053" cy="2930901"/>
            <a:chOff x="830999" y="3142593"/>
            <a:chExt cx="2835053" cy="293090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A3DBD13-AF91-2446-995A-0921135F98CC}"/>
                </a:ext>
              </a:extLst>
            </p:cNvPr>
            <p:cNvGrpSpPr/>
            <p:nvPr/>
          </p:nvGrpSpPr>
          <p:grpSpPr>
            <a:xfrm>
              <a:off x="1313793" y="3142593"/>
              <a:ext cx="1985998" cy="1576552"/>
              <a:chOff x="1313793" y="3142593"/>
              <a:chExt cx="1985998" cy="157655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0821819-A3AF-904D-A7BE-4A54B04AE9D7}"/>
                  </a:ext>
                </a:extLst>
              </p:cNvPr>
              <p:cNvSpPr/>
              <p:nvPr/>
            </p:nvSpPr>
            <p:spPr>
              <a:xfrm>
                <a:off x="1313793" y="3142593"/>
                <a:ext cx="1985998" cy="1576552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>
                    <a:alpha val="50000"/>
                  </a:srgb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5" name="Curved Connector 24">
                <a:extLst>
                  <a:ext uri="{FF2B5EF4-FFF2-40B4-BE49-F238E27FC236}">
                    <a16:creationId xmlns:a16="http://schemas.microsoft.com/office/drawing/2014/main" id="{622971B3-BEE1-6F43-A088-7E338A9EC7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30018" y="3142593"/>
                <a:ext cx="1492695" cy="1256414"/>
              </a:xfrm>
              <a:prstGeom prst="curvedConnector3">
                <a:avLst>
                  <a:gd name="adj1" fmla="val 50000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B8F5117-6148-CF4C-BD0D-F1827C8574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17983" y="3142593"/>
                <a:ext cx="1881808" cy="1469164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CED0EBA-7F4E-F443-B2D9-8CA61A924BAD}"/>
                </a:ext>
              </a:extLst>
            </p:cNvPr>
            <p:cNvGrpSpPr/>
            <p:nvPr/>
          </p:nvGrpSpPr>
          <p:grpSpPr>
            <a:xfrm>
              <a:off x="2910678" y="4351854"/>
              <a:ext cx="755374" cy="1576552"/>
              <a:chOff x="3193774" y="4370589"/>
              <a:chExt cx="755374" cy="1576552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EB90D02-B035-2D49-A1B7-C9489FFB934A}"/>
                  </a:ext>
                </a:extLst>
              </p:cNvPr>
              <p:cNvSpPr/>
              <p:nvPr/>
            </p:nvSpPr>
            <p:spPr>
              <a:xfrm>
                <a:off x="3193774" y="4370589"/>
                <a:ext cx="755374" cy="1576552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  <a:ln>
                <a:solidFill>
                  <a:srgbClr val="FFFF00">
                    <a:alpha val="50000"/>
                  </a:srgb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3" name="Curved Connector 22">
                <a:extLst>
                  <a:ext uri="{FF2B5EF4-FFF2-40B4-BE49-F238E27FC236}">
                    <a16:creationId xmlns:a16="http://schemas.microsoft.com/office/drawing/2014/main" id="{A0EA8DB2-5EA4-BE4C-815E-0D7183A476D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2820629" y="4878170"/>
                <a:ext cx="1519716" cy="561391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A6EED7-FE4C-8649-A95B-557B42183179}"/>
                </a:ext>
              </a:extLst>
            </p:cNvPr>
            <p:cNvGrpSpPr/>
            <p:nvPr/>
          </p:nvGrpSpPr>
          <p:grpSpPr>
            <a:xfrm>
              <a:off x="830999" y="4496942"/>
              <a:ext cx="2038097" cy="1576552"/>
              <a:chOff x="3193774" y="4370589"/>
              <a:chExt cx="755374" cy="1576552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A6B9D34-863C-F244-A717-447990081C5F}"/>
                  </a:ext>
                </a:extLst>
              </p:cNvPr>
              <p:cNvSpPr/>
              <p:nvPr/>
            </p:nvSpPr>
            <p:spPr>
              <a:xfrm>
                <a:off x="3193774" y="4370589"/>
                <a:ext cx="755374" cy="1576552"/>
              </a:xfrm>
              <a:prstGeom prst="rect">
                <a:avLst/>
              </a:prstGeom>
              <a:solidFill>
                <a:srgbClr val="00B0F0">
                  <a:alpha val="50000"/>
                </a:srgbClr>
              </a:solidFill>
              <a:ln>
                <a:solidFill>
                  <a:srgbClr val="00B0F0">
                    <a:alpha val="50000"/>
                  </a:srgb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" name="Curved Connector 20">
                <a:extLst>
                  <a:ext uri="{FF2B5EF4-FFF2-40B4-BE49-F238E27FC236}">
                    <a16:creationId xmlns:a16="http://schemas.microsoft.com/office/drawing/2014/main" id="{92ACEA2C-ECA7-EB43-8AC2-C2C8121D06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93774" y="4370589"/>
                <a:ext cx="752695" cy="1576552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83A71FE-9B9E-EF4C-B48B-A4A9334681BD}"/>
              </a:ext>
            </a:extLst>
          </p:cNvPr>
          <p:cNvCxnSpPr>
            <a:cxnSpLocks/>
          </p:cNvCxnSpPr>
          <p:nvPr/>
        </p:nvCxnSpPr>
        <p:spPr>
          <a:xfrm>
            <a:off x="5590665" y="5269657"/>
            <a:ext cx="732982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56AD15B-22AD-FA43-B7F7-00CFB97FC256}"/>
              </a:ext>
            </a:extLst>
          </p:cNvPr>
          <p:cNvGrpSpPr/>
          <p:nvPr/>
        </p:nvGrpSpPr>
        <p:grpSpPr>
          <a:xfrm>
            <a:off x="6625876" y="3784691"/>
            <a:ext cx="3864231" cy="3728662"/>
            <a:chOff x="4939676" y="3142591"/>
            <a:chExt cx="3864231" cy="3728662"/>
          </a:xfrm>
        </p:grpSpPr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6D2E32DA-9CA8-DE45-AC7E-B42A2ED0DBE6}"/>
                </a:ext>
              </a:extLst>
            </p:cNvPr>
            <p:cNvSpPr/>
            <p:nvPr/>
          </p:nvSpPr>
          <p:spPr>
            <a:xfrm>
              <a:off x="5262937" y="4393525"/>
              <a:ext cx="3540970" cy="2477728"/>
            </a:xfrm>
            <a:prstGeom prst="arc">
              <a:avLst>
                <a:gd name="adj1" fmla="val 16200000"/>
                <a:gd name="adj2" fmla="val 846686"/>
              </a:avLst>
            </a:prstGeom>
            <a:ln>
              <a:solidFill>
                <a:srgbClr val="FF0000"/>
              </a:solidFill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C9DA50A-FE71-B940-BF5F-BFA67AA30468}"/>
                </a:ext>
              </a:extLst>
            </p:cNvPr>
            <p:cNvGrpSpPr/>
            <p:nvPr/>
          </p:nvGrpSpPr>
          <p:grpSpPr>
            <a:xfrm>
              <a:off x="4939676" y="3142591"/>
              <a:ext cx="3864231" cy="2930903"/>
              <a:chOff x="4939676" y="3142591"/>
              <a:chExt cx="3864231" cy="2930903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8A89419-E94B-7241-88FF-ED8DC6B219DE}"/>
                  </a:ext>
                </a:extLst>
              </p:cNvPr>
              <p:cNvGrpSpPr/>
              <p:nvPr/>
            </p:nvGrpSpPr>
            <p:grpSpPr>
              <a:xfrm>
                <a:off x="5498839" y="3142591"/>
                <a:ext cx="3305068" cy="2930903"/>
                <a:chOff x="1313792" y="3142591"/>
                <a:chExt cx="3305068" cy="2930903"/>
              </a:xfrm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3F88B740-8EBF-8D49-A750-26D3B730E157}"/>
                    </a:ext>
                  </a:extLst>
                </p:cNvPr>
                <p:cNvSpPr/>
                <p:nvPr/>
              </p:nvSpPr>
              <p:spPr>
                <a:xfrm>
                  <a:off x="1313792" y="3142591"/>
                  <a:ext cx="3305068" cy="2930903"/>
                </a:xfrm>
                <a:prstGeom prst="rect">
                  <a:avLst/>
                </a:prstGeom>
                <a:solidFill>
                  <a:srgbClr val="00B050">
                    <a:alpha val="50000"/>
                  </a:srgbClr>
                </a:solidFill>
                <a:ln>
                  <a:solidFill>
                    <a:srgbClr val="00B050">
                      <a:alpha val="50000"/>
                    </a:srgb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40" name="Curved Connector 39">
                  <a:extLst>
                    <a:ext uri="{FF2B5EF4-FFF2-40B4-BE49-F238E27FC236}">
                      <a16:creationId xmlns:a16="http://schemas.microsoft.com/office/drawing/2014/main" id="{BC5D4C85-9EB7-BA45-A115-80D8F5884F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30018" y="3142593"/>
                  <a:ext cx="1492695" cy="1256414"/>
                </a:xfrm>
                <a:prstGeom prst="curvedConnector3">
                  <a:avLst>
                    <a:gd name="adj1" fmla="val 50000"/>
                  </a:avLst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7575A19-7C8E-D241-A45D-B393284D14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17983" y="3142593"/>
                  <a:ext cx="1881808" cy="1469164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5054D2BF-2693-9B40-89FB-C4F3146257A5}"/>
                  </a:ext>
                </a:extLst>
              </p:cNvPr>
              <p:cNvGrpSpPr/>
              <p:nvPr/>
            </p:nvGrpSpPr>
            <p:grpSpPr>
              <a:xfrm>
                <a:off x="7095725" y="4351854"/>
                <a:ext cx="755374" cy="1576552"/>
                <a:chOff x="3193774" y="4370589"/>
                <a:chExt cx="755374" cy="1576552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3EF20AC0-8AB7-1045-AECC-D5BD71DAB06C}"/>
                    </a:ext>
                  </a:extLst>
                </p:cNvPr>
                <p:cNvSpPr/>
                <p:nvPr/>
              </p:nvSpPr>
              <p:spPr>
                <a:xfrm>
                  <a:off x="3193774" y="4370589"/>
                  <a:ext cx="755374" cy="1576552"/>
                </a:xfrm>
                <a:prstGeom prst="rect">
                  <a:avLst/>
                </a:prstGeom>
                <a:solidFill>
                  <a:srgbClr val="FFFF00">
                    <a:alpha val="50000"/>
                  </a:srgbClr>
                </a:solidFill>
                <a:ln>
                  <a:solidFill>
                    <a:srgbClr val="FFFF00">
                      <a:alpha val="50000"/>
                    </a:srgb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8" name="Curved Connector 37">
                  <a:extLst>
                    <a:ext uri="{FF2B5EF4-FFF2-40B4-BE49-F238E27FC236}">
                      <a16:creationId xmlns:a16="http://schemas.microsoft.com/office/drawing/2014/main" id="{9262AD8F-47B9-3045-8BAA-A8FE118DAB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2820629" y="4878170"/>
                  <a:ext cx="1519716" cy="561391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AE5DE739-5AC4-F44B-86BB-3BC1B8FE2B98}"/>
                  </a:ext>
                </a:extLst>
              </p:cNvPr>
              <p:cNvGrpSpPr/>
              <p:nvPr/>
            </p:nvGrpSpPr>
            <p:grpSpPr>
              <a:xfrm>
                <a:off x="4939676" y="3246408"/>
                <a:ext cx="3462202" cy="2824001"/>
                <a:chOff x="3193774" y="2897852"/>
                <a:chExt cx="1283186" cy="2824001"/>
              </a:xfrm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76B70AE0-A680-D74D-9AD0-6F877C873537}"/>
                    </a:ext>
                  </a:extLst>
                </p:cNvPr>
                <p:cNvSpPr/>
                <p:nvPr/>
              </p:nvSpPr>
              <p:spPr>
                <a:xfrm>
                  <a:off x="3193774" y="2897852"/>
                  <a:ext cx="1283186" cy="2814039"/>
                </a:xfrm>
                <a:prstGeom prst="rect">
                  <a:avLst/>
                </a:prstGeom>
                <a:solidFill>
                  <a:srgbClr val="00B0F0">
                    <a:alpha val="50000"/>
                  </a:srgbClr>
                </a:solidFill>
                <a:ln>
                  <a:solidFill>
                    <a:srgbClr val="00B0F0">
                      <a:alpha val="50000"/>
                    </a:srgb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6" name="Curved Connector 35">
                  <a:extLst>
                    <a:ext uri="{FF2B5EF4-FFF2-40B4-BE49-F238E27FC236}">
                      <a16:creationId xmlns:a16="http://schemas.microsoft.com/office/drawing/2014/main" id="{307DE438-6C47-2741-9882-4968979D28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93774" y="4145301"/>
                  <a:ext cx="752695" cy="1576552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7A015D7-0DA4-C740-9697-105B422A92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66082" y="3256369"/>
                <a:ext cx="1435796" cy="1233475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4241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data element stable/Get </a:t>
            </a:r>
            <a:r>
              <a:rPr lang="en-US" dirty="0" err="1"/>
              <a:t>tileid</a:t>
            </a:r>
            <a:r>
              <a:rPr lang="en-US" dirty="0"/>
              <a:t> by </a:t>
            </a:r>
            <a:r>
              <a:rPr lang="en-US" dirty="0" err="1"/>
              <a:t>latlon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b="1" dirty="0"/>
              <a:t>Fixed boundary split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F19332B-E15B-4017-B769-30813EA9B963}"/>
              </a:ext>
            </a:extLst>
          </p:cNvPr>
          <p:cNvSpPr txBox="1">
            <a:spLocks/>
          </p:cNvSpPr>
          <p:nvPr/>
        </p:nvSpPr>
        <p:spPr>
          <a:xfrm>
            <a:off x="6576781" y="2452189"/>
            <a:ext cx="5158020" cy="3441077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 will stay in fixed grid as long as no change for geometry</a:t>
            </a:r>
          </a:p>
          <a:p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 id could be calculated by </a:t>
            </a:r>
            <a:r>
              <a:rPr lang="en-US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</a:t>
            </a: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</a:t>
            </a:r>
            <a:endParaRPr lang="en-US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Cacheability</a:t>
            </a: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/Updateability</a:t>
            </a: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 size depend on data density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9D7C61-6C5D-7C4E-9E81-7DBDBA36E3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607" y="1679612"/>
            <a:ext cx="5209419" cy="551631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EB089FD-5272-DE4F-BB42-E2D652ED948F}"/>
              </a:ext>
            </a:extLst>
          </p:cNvPr>
          <p:cNvSpPr/>
          <p:nvPr/>
        </p:nvSpPr>
        <p:spPr bwMode="gray">
          <a:xfrm>
            <a:off x="3255916" y="1456990"/>
            <a:ext cx="2968487" cy="304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64EC4A-B500-DB4D-BE5A-10C7CE83805F}"/>
              </a:ext>
            </a:extLst>
          </p:cNvPr>
          <p:cNvSpPr/>
          <p:nvPr/>
        </p:nvSpPr>
        <p:spPr bwMode="gray">
          <a:xfrm>
            <a:off x="184725" y="4372579"/>
            <a:ext cx="2968487" cy="304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EEA66F-3D31-584F-A15B-3A7526C2E8D1}"/>
              </a:ext>
            </a:extLst>
          </p:cNvPr>
          <p:cNvSpPr/>
          <p:nvPr/>
        </p:nvSpPr>
        <p:spPr bwMode="gray">
          <a:xfrm>
            <a:off x="3358619" y="4375516"/>
            <a:ext cx="2968487" cy="304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DFC056-0ED3-1946-A164-0CF49D953C39}"/>
              </a:ext>
            </a:extLst>
          </p:cNvPr>
          <p:cNvSpPr/>
          <p:nvPr/>
        </p:nvSpPr>
        <p:spPr bwMode="gray">
          <a:xfrm>
            <a:off x="390132" y="1395567"/>
            <a:ext cx="2968487" cy="304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FA5EA9-9487-2541-8F62-4957BE48D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102" y="4256257"/>
            <a:ext cx="6477000" cy="24892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44EB66E-CACF-594F-A95A-758764ACB537}"/>
              </a:ext>
            </a:extLst>
          </p:cNvPr>
          <p:cNvGrpSpPr/>
          <p:nvPr/>
        </p:nvGrpSpPr>
        <p:grpSpPr>
          <a:xfrm>
            <a:off x="10093746" y="6120244"/>
            <a:ext cx="1913529" cy="881614"/>
            <a:chOff x="2226365" y="4903304"/>
            <a:chExt cx="1913529" cy="881614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0AA141E-813D-0345-8998-A2BC7CB80C8F}"/>
                </a:ext>
              </a:extLst>
            </p:cNvPr>
            <p:cNvSpPr/>
            <p:nvPr/>
          </p:nvSpPr>
          <p:spPr bwMode="gray">
            <a:xfrm>
              <a:off x="2226365" y="4903304"/>
              <a:ext cx="1497496" cy="503583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 Placeholder 5">
              <a:extLst>
                <a:ext uri="{FF2B5EF4-FFF2-40B4-BE49-F238E27FC236}">
                  <a16:creationId xmlns:a16="http://schemas.microsoft.com/office/drawing/2014/main" id="{7E0FD199-E0D9-7D45-A929-10543744EDC7}"/>
                </a:ext>
              </a:extLst>
            </p:cNvPr>
            <p:cNvSpPr txBox="1">
              <a:spLocks/>
            </p:cNvSpPr>
            <p:nvPr/>
          </p:nvSpPr>
          <p:spPr>
            <a:xfrm>
              <a:off x="2536669" y="5028855"/>
              <a:ext cx="1603225" cy="756063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95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accent3"/>
                  </a:solidFill>
                  <a:latin typeface="Avenir Book" charset="0"/>
                  <a:ea typeface="Avenir Book" charset="0"/>
                  <a:cs typeface="Avenir Book" charset="0"/>
                </a:defRPr>
              </a:lvl1pPr>
              <a:lvl2pPr marL="4572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20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2pPr>
              <a:lvl3pPr marL="914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8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3pPr>
              <a:lvl4pPr marL="13716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4pPr>
              <a:lvl5pPr marL="18288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Font typeface="Arial" panose="020B0604020202020204" pitchFamily="34" charset="0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3657600" marR="0" indent="0" algn="l" defTabSz="914400" rtl="0" eaLnBrk="1" fontAlgn="auto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SzTx/>
                <a:buFont typeface="Arial" panose="020B0604020202020204" pitchFamily="34" charset="0"/>
                <a:buNone/>
                <a:tabLst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25MB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69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" grpId="0"/>
      <p:bldP spid="11" grpId="0" animBg="1"/>
      <p:bldP spid="12" grpId="0" animBg="1"/>
      <p:bldP spid="13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Valhalla Tiles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b="1" dirty="0"/>
              <a:t>Fixed boundary tile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F19332B-E15B-4017-B769-30813EA9B963}"/>
              </a:ext>
            </a:extLst>
          </p:cNvPr>
          <p:cNvSpPr txBox="1">
            <a:spLocks/>
          </p:cNvSpPr>
          <p:nvPr/>
        </p:nvSpPr>
        <p:spPr>
          <a:xfrm>
            <a:off x="6576781" y="2452189"/>
            <a:ext cx="5158020" cy="3441077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single_cell">
            <a:hlinkClick r:id="rId2"/>
            <a:extLst>
              <a:ext uri="{FF2B5EF4-FFF2-40B4-BE49-F238E27FC236}">
                <a16:creationId xmlns:a16="http://schemas.microsoft.com/office/drawing/2014/main" id="{3FF69948-BF07-A64E-9F5A-C31C30287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11" y="1814343"/>
            <a:ext cx="6572470" cy="372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CB6D5A6-7B9A-2143-A35E-3D0D39935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5176" y="1357143"/>
            <a:ext cx="3695700" cy="2235200"/>
          </a:xfrm>
          <a:prstGeom prst="rect">
            <a:avLst/>
          </a:prstGeom>
        </p:spPr>
      </p:pic>
      <p:pic>
        <p:nvPicPr>
          <p:cNvPr id="2052" name="Picture 4" descr="single_cell">
            <a:hlinkClick r:id="rId5"/>
            <a:extLst>
              <a:ext uri="{FF2B5EF4-FFF2-40B4-BE49-F238E27FC236}">
                <a16:creationId xmlns:a16="http://schemas.microsoft.com/office/drawing/2014/main" id="{6C6C270F-68E0-5445-861C-4439BDED2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5621" y="1969604"/>
            <a:ext cx="5080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lenavTemplate2016">
  <a:themeElements>
    <a:clrScheme name="009ab3">
      <a:dk1>
        <a:srgbClr val="000000"/>
      </a:dk1>
      <a:lt1>
        <a:srgbClr val="FFFFFF"/>
      </a:lt1>
      <a:dk2>
        <a:srgbClr val="505046"/>
      </a:dk2>
      <a:lt2>
        <a:srgbClr val="FFFFFF"/>
      </a:lt2>
      <a:accent1>
        <a:srgbClr val="FFCD50"/>
      </a:accent1>
      <a:accent2>
        <a:srgbClr val="FFD731"/>
      </a:accent2>
      <a:accent3>
        <a:srgbClr val="FFB600"/>
      </a:accent3>
      <a:accent4>
        <a:srgbClr val="292929"/>
      </a:accent4>
      <a:accent5>
        <a:srgbClr val="626262"/>
      </a:accent5>
      <a:accent6>
        <a:srgbClr val="458BCA"/>
      </a:accent6>
      <a:hlink>
        <a:srgbClr val="22178A"/>
      </a:hlink>
      <a:folHlink>
        <a:srgbClr val="0066FF"/>
      </a:folHlink>
    </a:clrScheme>
    <a:fontScheme name="Avenir">
      <a:majorFont>
        <a:latin typeface="Avenir Book"/>
        <a:ea typeface=""/>
        <a:cs typeface=""/>
      </a:majorFont>
      <a:minorFont>
        <a:latin typeface="Avenir Book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rgbClr val="505046"/>
          </a:solidFill>
          <a:headEnd type="none"/>
          <a:tailEnd type="none" w="lg" len="lg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gray">
        <a:noFill/>
        <a:ln w="9525">
          <a:noFill/>
          <a:miter lim="800000"/>
          <a:headEnd/>
          <a:tailEnd/>
        </a:ln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</a:extLst>
      </a:spPr>
      <a:bodyPr wrap="square" lIns="101834" tIns="50917" rIns="101834" bIns="50917" rtlCol="0">
        <a:spAutoFit/>
      </a:bodyPr>
      <a:lstStyle>
        <a:defPPr algn="ctr" eaLnBrk="1" hangingPunct="1">
          <a:spcBef>
            <a:spcPct val="0"/>
          </a:spcBef>
          <a:defRPr b="0" dirty="0" smtClean="0">
            <a:solidFill>
              <a:schemeClr val="tx2"/>
            </a:solidFill>
            <a:latin typeface="Avenir Book" charset="0"/>
            <a:ea typeface="Avenir Book" charset="0"/>
            <a:cs typeface="Avenir Book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B1BBFE2C-22D3-B94F-ABB8-F97DA3A49072}" vid="{2A2C88A2-8B72-3047-A5D7-2D684C448551}"/>
    </a:ext>
  </a:extLst>
</a:theme>
</file>

<file path=ppt/theme/theme2.xml><?xml version="1.0" encoding="utf-8"?>
<a:theme xmlns:a="http://schemas.openxmlformats.org/drawingml/2006/main" name="Office Theme">
  <a:themeElements>
    <a:clrScheme name="Duarte 2015">
      <a:dk1>
        <a:srgbClr val="000000"/>
      </a:dk1>
      <a:lt1>
        <a:sysClr val="window" lastClr="FFFFFF"/>
      </a:lt1>
      <a:dk2>
        <a:srgbClr val="0CE78C"/>
      </a:dk2>
      <a:lt2>
        <a:srgbClr val="C5C5C5"/>
      </a:lt2>
      <a:accent1>
        <a:srgbClr val="00BBDA"/>
      </a:accent1>
      <a:accent2>
        <a:srgbClr val="7CA737"/>
      </a:accent2>
      <a:accent3>
        <a:srgbClr val="D94C0D"/>
      </a:accent3>
      <a:accent4>
        <a:srgbClr val="E6BB40"/>
      </a:accent4>
      <a:accent5>
        <a:srgbClr val="9037A7"/>
      </a:accent5>
      <a:accent6>
        <a:srgbClr val="4D6BB4"/>
      </a:accent6>
      <a:hlink>
        <a:srgbClr val="00BBDA"/>
      </a:hlink>
      <a:folHlink>
        <a:srgbClr val="595959"/>
      </a:folHlink>
    </a:clrScheme>
    <a:fontScheme name="Duarte_2015">
      <a:majorFont>
        <a:latin typeface="Franklin Gothic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{A7B010BF-0C6A-6B4B-AE15-32931F60B933}tf10001076</Template>
  <TotalTime>20030</TotalTime>
  <Words>690</Words>
  <Application>Microsoft Macintosh PowerPoint</Application>
  <PresentationFormat>Widescreen</PresentationFormat>
  <Paragraphs>167</Paragraphs>
  <Slides>32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AmazonEmberLight</vt:lpstr>
      <vt:lpstr>Roboto Condensed Light</vt:lpstr>
      <vt:lpstr>Roboto Condensed Regular</vt:lpstr>
      <vt:lpstr>Trade Gothic LT Std</vt:lpstr>
      <vt:lpstr>Arial</vt:lpstr>
      <vt:lpstr>Avenir Book</vt:lpstr>
      <vt:lpstr>Avenir Heavy</vt:lpstr>
      <vt:lpstr>Avenir Medium</vt:lpstr>
      <vt:lpstr>Calibri</vt:lpstr>
      <vt:lpstr>TelenavTemplate2016</vt:lpstr>
      <vt:lpstr>Open Source for Navigation</vt:lpstr>
      <vt:lpstr>Agenda</vt:lpstr>
      <vt:lpstr>Story #1. How to organize mapdata for map streaming</vt:lpstr>
      <vt:lpstr>Terminology</vt:lpstr>
      <vt:lpstr>How to store data</vt:lpstr>
      <vt:lpstr>KD split</vt:lpstr>
      <vt:lpstr>Issue</vt:lpstr>
      <vt:lpstr>Keep data element stable/Get tileid by latlon</vt:lpstr>
      <vt:lpstr>Valhalla Tiles</vt:lpstr>
      <vt:lpstr>Valhalla Route calculation</vt:lpstr>
      <vt:lpstr>Lesson learned</vt:lpstr>
      <vt:lpstr>Story #2 Calculate route consider dynamic information</vt:lpstr>
      <vt:lpstr>Story #2 Calculate route consider dynamic information</vt:lpstr>
      <vt:lpstr>Function class Level promotion</vt:lpstr>
      <vt:lpstr>Function class Level promotion</vt:lpstr>
      <vt:lpstr>Function class Level promotion</vt:lpstr>
      <vt:lpstr>Thomas Guide</vt:lpstr>
      <vt:lpstr>Partition the graph</vt:lpstr>
      <vt:lpstr>Customizable Route planning</vt:lpstr>
      <vt:lpstr>How to find min-cut</vt:lpstr>
      <vt:lpstr>How to find min-cut</vt:lpstr>
      <vt:lpstr>Cut result of US</vt:lpstr>
      <vt:lpstr>Max Flow Min Cut</vt:lpstr>
      <vt:lpstr>Lesson learned</vt:lpstr>
      <vt:lpstr>Story #3 Map Matching when the map data is wrong</vt:lpstr>
      <vt:lpstr>Offline Map Matching</vt:lpstr>
      <vt:lpstr>Offline Map Matching</vt:lpstr>
      <vt:lpstr>Offline Map Matching</vt:lpstr>
      <vt:lpstr>Map Matching logic</vt:lpstr>
      <vt:lpstr>When map is wrong (LYFT’s way)</vt:lpstr>
      <vt:lpstr>Lesson learned</vt:lpstr>
      <vt:lpstr>When map is wrong (LYFT’s way)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Ananthan, Kryshana</dc:creator>
  <cp:lastModifiedBy>Liu, Xun (Perry)</cp:lastModifiedBy>
  <cp:revision>306</cp:revision>
  <dcterms:created xsi:type="dcterms:W3CDTF">2016-03-10T22:43:14Z</dcterms:created>
  <dcterms:modified xsi:type="dcterms:W3CDTF">2019-04-06T01:35:44Z</dcterms:modified>
</cp:coreProperties>
</file>